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2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64350" cy="99964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A98"/>
    <a:srgbClr val="8DC7E8"/>
    <a:srgbClr val="E3F0F4"/>
    <a:srgbClr val="286983"/>
    <a:srgbClr val="184C60"/>
    <a:srgbClr val="05A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348" y="54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BBF2728-1C61-498E-836A-491E7D5F68AF}" type="datetimeFigureOut">
              <a:rPr lang="fr-BE"/>
              <a:pPr>
                <a:defRPr/>
              </a:pPr>
              <a:t>18-11-21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9B30E4A-EA73-40B5-8375-564DD6616A7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22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135B9C7-B1CA-4731-9D98-447D7FF7AAE8}" type="datetimeFigureOut">
              <a:rPr lang="fr-BE"/>
              <a:pPr>
                <a:defRPr/>
              </a:pPr>
              <a:t>18-11-21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/>
              <a:t>date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728EE73-A965-4288-940E-7AC49C7E8DB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262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0" y="5445125"/>
            <a:ext cx="30591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/>
          <a:stretch>
            <a:fillRect/>
          </a:stretch>
        </p:blipFill>
        <p:spPr bwMode="auto">
          <a:xfrm>
            <a:off x="5219700" y="5445125"/>
            <a:ext cx="3924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E2C0-7B9D-49A1-8D8C-C5BA5E696B63}" type="datetime1">
              <a:rPr lang="fr-BE"/>
              <a:pPr>
                <a:defRPr/>
              </a:pPr>
              <a:t>18-11-21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B103-FB32-4AB2-AA94-76B2D3F6981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C2E3-610F-4C2D-A77F-C188C5730A3B}" type="datetime1">
              <a:rPr lang="fr-BE"/>
              <a:pPr>
                <a:defRPr/>
              </a:pPr>
              <a:t>18-11-21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BAED-13E7-445A-A88C-6E7F741A7CC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2DB6-D556-4F2B-9AC5-1F47AF24FFC5}" type="datetime1">
              <a:rPr lang="fr-BE"/>
              <a:pPr>
                <a:defRPr/>
              </a:pPr>
              <a:t>18-11-21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6D4E-4A62-433F-835B-0E3AC08ED4B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1CA0A-419D-4B6E-8BB5-72933AA35131}" type="datetime1">
              <a:rPr lang="fr-BE"/>
              <a:pPr>
                <a:defRPr/>
              </a:pPr>
              <a:t>18-11-21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00E63-3625-4F12-8303-316B8CAAAFA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0083-0F9A-481C-AC4C-54DCC18E9778}" type="datetime1">
              <a:rPr lang="fr-BE"/>
              <a:pPr>
                <a:defRPr/>
              </a:pPr>
              <a:t>18-11-21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746E5-F1CB-493E-BFEB-DDE980838A9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cover_visu_O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858000"/>
            <a:ext cx="9144000" cy="549275"/>
          </a:xfrm>
          <a:prstGeom prst="rect">
            <a:avLst/>
          </a:prstGeom>
          <a:solidFill>
            <a:srgbClr val="184C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" name="Image 8" descr="logo.png"/>
          <p:cNvPicPr>
            <a:picLocks noChangeAspect="1"/>
          </p:cNvPicPr>
          <p:nvPr userDrawn="1"/>
        </p:nvPicPr>
        <p:blipFill>
          <a:blip r:embed="rId3" cstate="print"/>
          <a:srcRect t="79401" r="66537"/>
          <a:stretch>
            <a:fillRect/>
          </a:stretch>
        </p:blipFill>
        <p:spPr bwMode="auto">
          <a:xfrm>
            <a:off x="38100" y="-261938"/>
            <a:ext cx="2443163" cy="112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9" descr="date.png"/>
          <p:cNvPicPr>
            <a:picLocks noChangeAspect="1"/>
          </p:cNvPicPr>
          <p:nvPr userDrawn="1"/>
        </p:nvPicPr>
        <p:blipFill>
          <a:blip r:embed="rId4" cstate="print"/>
          <a:srcRect l="57088" t="78999" b="7350"/>
          <a:stretch>
            <a:fillRect/>
          </a:stretch>
        </p:blipFill>
        <p:spPr bwMode="auto">
          <a:xfrm>
            <a:off x="4137025" y="5603875"/>
            <a:ext cx="50165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1"/>
            <a:ext cx="915352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279404"/>
            <a:ext cx="6477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3" y="283502"/>
            <a:ext cx="8424563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416" y="1349421"/>
            <a:ext cx="8404691" cy="4739922"/>
          </a:xfrm>
        </p:spPr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 b="0">
                <a:solidFill>
                  <a:schemeClr val="tx1"/>
                </a:solidFill>
                <a:latin typeface="+mn-lt"/>
              </a:defRPr>
            </a:lvl2pPr>
            <a:lvl3pPr marL="504000"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504000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9538"/>
            <a:ext cx="2016224" cy="641679"/>
          </a:xfrm>
          <a:prstGeom prst="rect">
            <a:avLst/>
          </a:prstGeom>
        </p:spPr>
      </p:pic>
      <p:pic>
        <p:nvPicPr>
          <p:cNvPr id="1026" name="Picture 2" descr="logo de Plan Marshall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224816"/>
            <a:ext cx="800006" cy="62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51595"/>
            <a:ext cx="676369" cy="48135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5" y="6333767"/>
            <a:ext cx="776183" cy="399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page_visu_O3.jpg"/>
          <p:cNvPicPr>
            <a:picLocks noChangeAspect="1"/>
          </p:cNvPicPr>
          <p:nvPr userDrawn="1"/>
        </p:nvPicPr>
        <p:blipFill>
          <a:blip r:embed="rId2" cstate="print"/>
          <a:srcRect l="1474" t="17941" r="2228" b="53622"/>
          <a:stretch>
            <a:fillRect/>
          </a:stretch>
        </p:blipFill>
        <p:spPr bwMode="auto">
          <a:xfrm>
            <a:off x="-9525" y="0"/>
            <a:ext cx="91535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7" descr="page_visu_O2.jpg"/>
          <p:cNvPicPr>
            <a:picLocks noChangeAspect="1"/>
          </p:cNvPicPr>
          <p:nvPr userDrawn="1"/>
        </p:nvPicPr>
        <p:blipFill>
          <a:blip r:embed="rId3" cstate="print"/>
          <a:srcRect l="28307" t="89021"/>
          <a:stretch>
            <a:fillRect/>
          </a:stretch>
        </p:blipFill>
        <p:spPr bwMode="auto">
          <a:xfrm>
            <a:off x="-19050" y="6124575"/>
            <a:ext cx="9163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logo.png"/>
          <p:cNvPicPr>
            <a:picLocks noChangeAspect="1"/>
          </p:cNvPicPr>
          <p:nvPr userDrawn="1"/>
        </p:nvPicPr>
        <p:blipFill>
          <a:blip r:embed="rId4" cstate="print"/>
          <a:srcRect t="79401" r="66537"/>
          <a:stretch>
            <a:fillRect/>
          </a:stretch>
        </p:blipFill>
        <p:spPr bwMode="auto">
          <a:xfrm>
            <a:off x="34925" y="5824538"/>
            <a:ext cx="2413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687362"/>
            <a:ext cx="5616624" cy="86943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12000">
              <a:lnSpc>
                <a:spcPts val="2500"/>
              </a:lnSpc>
              <a:spcBef>
                <a:spcPts val="400"/>
              </a:spcBef>
              <a:buNone/>
              <a:defRPr sz="2400" b="1">
                <a:solidFill>
                  <a:srgbClr val="286983"/>
                </a:solidFill>
              </a:defRPr>
            </a:lvl1pPr>
            <a:lvl2pPr marL="0">
              <a:spcBef>
                <a:spcPts val="0"/>
              </a:spcBef>
              <a:buClr>
                <a:srgbClr val="05A3DA"/>
              </a:buClr>
              <a:buFont typeface="Arial" pitchFamily="34" charset="0"/>
              <a:buChar char="→"/>
              <a:defRPr sz="1600">
                <a:solidFill>
                  <a:srgbClr val="05A3DA"/>
                </a:solidFill>
              </a:defRPr>
            </a:lvl2pPr>
            <a:lvl3pPr marL="504000">
              <a:buNone/>
              <a:defRPr sz="1600">
                <a:solidFill>
                  <a:srgbClr val="05A3DA"/>
                </a:solidFill>
              </a:defRPr>
            </a:lvl3pPr>
            <a:lvl4pPr marL="504000">
              <a:buNone/>
              <a:defRPr sz="1600">
                <a:latin typeface="Arial" pitchFamily="34" charset="0"/>
                <a:cs typeface="Arial" pitchFamily="34" charset="0"/>
              </a:defRPr>
            </a:lvl4pPr>
            <a:lvl5pPr marL="504000">
              <a:buNone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BD7F-E0B6-4586-9A76-C6AB749F2001}" type="datetime1">
              <a:rPr lang="fr-BE"/>
              <a:pPr>
                <a:defRPr/>
              </a:pPr>
              <a:t>18-11-21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EDA7-EEF2-4D1F-B58E-FA201846B97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778F6-6B57-42AB-BC4C-A0E38C00C8D4}" type="datetime1">
              <a:rPr lang="fr-BE"/>
              <a:pPr>
                <a:defRPr/>
              </a:pPr>
              <a:t>18-11-21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73BB-6947-4E20-8A31-498D6D586F7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5549-896B-40D9-89C0-FD655161C45A}" type="datetime1">
              <a:rPr lang="fr-BE"/>
              <a:pPr>
                <a:defRPr/>
              </a:pPr>
              <a:t>18-11-21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822D-63D5-47F4-A6DA-FC920957BFE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C830-C0A8-47DB-9BFB-5E0581FF0EA8}" type="datetime1">
              <a:rPr lang="fr-BE"/>
              <a:pPr>
                <a:defRPr/>
              </a:pPr>
              <a:t>18-11-21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4165-1243-488C-A7B5-8F2A23E0813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D47D-2CE5-468F-B031-D7875F1C91C4}" type="datetime1">
              <a:rPr lang="fr-BE"/>
              <a:pPr>
                <a:defRPr/>
              </a:pPr>
              <a:t>18-11-21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4147-CD8A-4AF3-9D25-56B5F11C304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419783-1364-4BE3-8E8E-A40AAA40DC48}" type="datetime1">
              <a:rPr lang="fr-BE"/>
              <a:pPr>
                <a:defRPr/>
              </a:pPr>
              <a:t>18-11-21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4A0AE-6B2E-44ED-A2FD-51FADC9DE46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3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thierry.ferain@biowin.org" TargetMode="External"/><Relationship Id="rId5" Type="http://schemas.openxmlformats.org/officeDocument/2006/relationships/hyperlink" Target="mailto:Joelle.gahimbare@biowin.org" TargetMode="External"/><Relationship Id="rId4" Type="http://schemas.openxmlformats.org/officeDocument/2006/relationships/hyperlink" Target="mailto:marianne.ghyoot@biowin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9D1942-5526-4D4C-A3E9-28B614C06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r="40514"/>
          <a:stretch/>
        </p:blipFill>
        <p:spPr>
          <a:xfrm>
            <a:off x="-1016" y="0"/>
            <a:ext cx="9361040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BA995B-240D-486B-90A3-5E7D9F85C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55776" cy="851925"/>
          </a:xfrm>
          <a:prstGeom prst="rect">
            <a:avLst/>
          </a:prstGeom>
        </p:spPr>
      </p:pic>
      <p:sp>
        <p:nvSpPr>
          <p:cNvPr id="6" name="AutoShape 2" descr="Le Pôle MecaTech, moteur d&amp;#39;innovation en génie mécanique - Pôle MecaTech">
            <a:extLst>
              <a:ext uri="{FF2B5EF4-FFF2-40B4-BE49-F238E27FC236}">
                <a16:creationId xmlns:a16="http://schemas.microsoft.com/office/drawing/2014/main" id="{32773A19-5322-4FD0-9FBC-6715F5B781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0140CF-11F5-4A49-B058-DCBC3C9941C0}"/>
              </a:ext>
            </a:extLst>
          </p:cNvPr>
          <p:cNvSpPr/>
          <p:nvPr/>
        </p:nvSpPr>
        <p:spPr>
          <a:xfrm>
            <a:off x="2051720" y="4680097"/>
            <a:ext cx="7452320" cy="1008112"/>
          </a:xfrm>
          <a:prstGeom prst="roundRect">
            <a:avLst/>
          </a:prstGeom>
          <a:solidFill>
            <a:srgbClr val="387A9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9733935-725F-4E93-BF0B-C0ABD0AF7797}"/>
              </a:ext>
            </a:extLst>
          </p:cNvPr>
          <p:cNvSpPr txBox="1"/>
          <p:nvPr/>
        </p:nvSpPr>
        <p:spPr>
          <a:xfrm>
            <a:off x="2123728" y="4922543"/>
            <a:ext cx="7308304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BioWin</a:t>
            </a:r>
            <a:r>
              <a:rPr lang="fr-BE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Appel 36</a:t>
            </a:r>
          </a:p>
        </p:txBody>
      </p:sp>
    </p:spTree>
    <p:extLst>
      <p:ext uri="{BB962C8B-B14F-4D97-AF65-F5344CB8AC3E}">
        <p14:creationId xmlns:p14="http://schemas.microsoft.com/office/powerpoint/2010/main" val="2311268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4E3C397-9D8F-42DD-A7DC-DB6572F5F2BD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AVEC QUI?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(description du partenariat)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E48B398-F065-4AC1-960A-CC5CD8E3BF5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Partenaires déjà identifiés </a:t>
            </a:r>
          </a:p>
          <a:p>
            <a:pPr marL="263525" indent="4763"/>
            <a:endParaRPr lang="fr-FR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i="1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F531821-0362-4706-9BB4-A4CE93B68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05568"/>
              </p:ext>
            </p:extLst>
          </p:nvPr>
        </p:nvGraphicFramePr>
        <p:xfrm>
          <a:off x="791580" y="1840865"/>
          <a:ext cx="7560840" cy="1588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849">
                  <a:extLst>
                    <a:ext uri="{9D8B030D-6E8A-4147-A177-3AD203B41FA5}">
                      <a16:colId xmlns:a16="http://schemas.microsoft.com/office/drawing/2014/main" val="2420466206"/>
                    </a:ext>
                  </a:extLst>
                </a:gridCol>
                <a:gridCol w="4080991">
                  <a:extLst>
                    <a:ext uri="{9D8B030D-6E8A-4147-A177-3AD203B41FA5}">
                      <a16:colId xmlns:a16="http://schemas.microsoft.com/office/drawing/2014/main" val="977066946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BE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Nom et organisation du partenaire 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Contribution au </a:t>
                      </a:r>
                      <a:r>
                        <a:rPr lang="en-US" sz="16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projet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64339"/>
                  </a:ext>
                </a:extLst>
              </a:tr>
              <a:tr h="50165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Partenaire 1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Partenaire 2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93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956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65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80340" algn="l"/>
                        </a:tabLst>
                      </a:pPr>
                      <a:r>
                        <a:rPr lang="fr-FR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1203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28FD771-954C-4ECB-AAC4-8C40E508D870}"/>
              </a:ext>
            </a:extLst>
          </p:cNvPr>
          <p:cNvSpPr txBox="1"/>
          <p:nvPr/>
        </p:nvSpPr>
        <p:spPr>
          <a:xfrm>
            <a:off x="647658" y="3928174"/>
            <a:ext cx="7848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Partenaires recherchés: Quelles sont les compétences en Wallonie ou hors Wallonie que vous recherchez pour compléter votre consortium et mener à bien votre projet ?</a:t>
            </a:r>
            <a:endParaRPr lang="fr-FR" sz="1600" i="1" dirty="0">
              <a:solidFill>
                <a:schemeClr val="tx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57200" algn="just">
              <a:tabLst>
                <a:tab pos="180340" algn="l"/>
              </a:tabLst>
            </a:pPr>
            <a:r>
              <a:rPr lang="fr-BE" sz="1600" i="1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1600" i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C285352-368A-4EBB-BB1B-B8BB5C0F5509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QUAND? COMBIEN?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4A6DB55-3784-4305-8EA8-A47FA769AD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Dans quel délai? Pour quel budget? </a:t>
            </a:r>
          </a:p>
        </p:txBody>
      </p:sp>
    </p:spTree>
    <p:extLst>
      <p:ext uri="{BB962C8B-B14F-4D97-AF65-F5344CB8AC3E}">
        <p14:creationId xmlns:p14="http://schemas.microsoft.com/office/powerpoint/2010/main" val="23154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BBF4E7B-63F5-429C-AE5E-3F0128C200EB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Lettre d’intention – Appel N°36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27A64A2-B996-41AC-BEE0-1271BE0EDA91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Vous avez une idée de projet en santé digitale? Félicitations! Le Pôle </a:t>
            </a:r>
            <a:r>
              <a:rPr lang="fr-FR" sz="1800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vous propose de vous aider à analyser votre idée et à monter votre projet dans le cadre du 36</a:t>
            </a:r>
            <a:r>
              <a:rPr lang="fr-FR" sz="1800" baseline="30000" dirty="0">
                <a:solidFill>
                  <a:schemeClr val="tx2">
                    <a:lumMod val="50000"/>
                  </a:schemeClr>
                </a:solidFill>
              </a:rPr>
              <a:t>ème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appel à projets</a:t>
            </a:r>
          </a:p>
          <a:p>
            <a:pPr marL="268287" indent="0" algn="just">
              <a:buNone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Pour ce faire, nous vous demandons de répondre de façon claire et synthétique aux </a:t>
            </a:r>
            <a:r>
              <a:rPr lang="fr-FR" sz="18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questions ci-après. </a:t>
            </a:r>
          </a:p>
          <a:p>
            <a:pPr marL="635000" indent="-366713" algn="just">
              <a:buFont typeface="Arial"/>
              <a:buChar char="•"/>
            </a:pP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Pour toute information sur l’appel à projets: nous vous conseillons de contacter le pôle:</a:t>
            </a: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160287" lvl="4" indent="0" algn="just"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hlinkClick r:id="rId4"/>
              </a:rPr>
              <a:t>marianne.ghyoot@biowin.org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BE" sz="1600" dirty="0">
                <a:solidFill>
                  <a:schemeClr val="tx2">
                    <a:lumMod val="50000"/>
                  </a:schemeClr>
                </a:solidFill>
              </a:rPr>
              <a:t>/ </a:t>
            </a:r>
            <a:r>
              <a:rPr lang="fr-BE" sz="1600" i="1" dirty="0"/>
              <a:t>0</a:t>
            </a:r>
            <a:r>
              <a:rPr lang="fr-BE" sz="1400" i="1" dirty="0">
                <a:effectLst/>
                <a:latin typeface="Roboto" panose="02000000000000000000" pitchFamily="2" charset="0"/>
              </a:rPr>
              <a:t>484 90 47 12</a:t>
            </a:r>
            <a:endParaRPr lang="fr-FR" sz="1600" i="1" dirty="0"/>
          </a:p>
          <a:p>
            <a:pPr marL="160287" lvl="4" indent="0" algn="just"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hlinkClick r:id="rId5"/>
              </a:rPr>
              <a:t>Joelle.gahimbare@biowin.org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/ </a:t>
            </a:r>
            <a:r>
              <a:rPr lang="fr-FR" sz="1600" i="1" dirty="0"/>
              <a:t>0</a:t>
            </a:r>
            <a:r>
              <a:rPr lang="fr-BE" sz="1400" b="0" i="1" dirty="0">
                <a:effectLst/>
                <a:latin typeface="Roboto" panose="02000000000000000000" pitchFamily="2" charset="0"/>
              </a:rPr>
              <a:t>470 96 82 18</a:t>
            </a:r>
            <a:endParaRPr lang="fr-FR" sz="1600" i="1" dirty="0"/>
          </a:p>
          <a:p>
            <a:pPr marL="160287" lvl="4" indent="0" algn="just">
              <a:buNone/>
            </a:pP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  <a:hlinkClick r:id="rId6"/>
              </a:rPr>
              <a:t>thierry.ferain@biowin.org</a:t>
            </a:r>
            <a:r>
              <a:rPr lang="fr-FR" sz="1600" dirty="0">
                <a:solidFill>
                  <a:schemeClr val="tx2">
                    <a:lumMod val="50000"/>
                  </a:schemeClr>
                </a:solidFill>
              </a:rPr>
              <a:t> / 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0486 49 91 92</a:t>
            </a:r>
          </a:p>
          <a:p>
            <a:pPr marL="160287" lvl="4" indent="0" algn="just">
              <a:buNone/>
            </a:pPr>
            <a:endParaRPr lang="fr-FR" sz="1600" dirty="0">
              <a:solidFill>
                <a:schemeClr val="tx2">
                  <a:lumMod val="50000"/>
                </a:schemeClr>
              </a:solidFill>
            </a:endParaRPr>
          </a:p>
          <a:p>
            <a:pPr marL="635000" indent="-366713" algn="just">
              <a:buFont typeface="Arial"/>
              <a:buChar char="•"/>
            </a:pP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La deadline pour nous soumettre une lettre d’intention est le</a:t>
            </a:r>
            <a:r>
              <a:rPr lang="fr-FR" sz="1800" dirty="0"/>
              <a:t> </a:t>
            </a:r>
            <a:r>
              <a:rPr lang="fr-FR" sz="1800" dirty="0">
                <a:solidFill>
                  <a:srgbClr val="C00000"/>
                </a:solidFill>
              </a:rPr>
              <a:t>17 janvier 2022</a:t>
            </a:r>
            <a:endParaRPr lang="fr-FR" sz="1800" b="1" dirty="0">
              <a:solidFill>
                <a:srgbClr val="C00000"/>
              </a:solidFill>
            </a:endParaRPr>
          </a:p>
          <a:p>
            <a:pPr marL="635000" indent="-366713" algn="just"/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ED44444-9086-4846-A4BA-249BF4132543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Calendrier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– Appel N°36 (2022)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C14D2A0-698B-4A02-81E3-29FC4B4B6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475555"/>
              </p:ext>
            </p:extLst>
          </p:nvPr>
        </p:nvGraphicFramePr>
        <p:xfrm>
          <a:off x="381000" y="1371600"/>
          <a:ext cx="8458200" cy="44950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Remise de la lettre d’intention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17/01</a:t>
                      </a:r>
                      <a:endParaRPr lang="fr-FR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Remise de l’avant-projet au pôle pour dépôt à la Région</a:t>
                      </a:r>
                    </a:p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21/03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fr-FR" sz="1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1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Diagnostic de maturité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Entre 28/03 et 08/04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18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Remise du formulaire au pôle pour envoi aux experts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30/05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90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Réunion de présentation du projet devant le Comité de Sélection Interne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Entre 06/06 et le  15/06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9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Remise du dossier final au pôle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27/06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Remise du projet au Gouvernement</a:t>
                      </a:r>
                      <a:r>
                        <a:rPr lang="fr-FR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Wallon</a:t>
                      </a:r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30/06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900">
                <a:tc>
                  <a:txBody>
                    <a:bodyPr/>
                    <a:lstStyle/>
                    <a:p>
                      <a:r>
                        <a:rPr lang="fr-BE" dirty="0"/>
                        <a:t>Labélisation par le gouvernement wallon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Octobre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030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64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A1D180A-9324-4AE5-A24C-F4720781626A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QUI? </a:t>
            </a:r>
            <a:r>
              <a:rPr lang="fr-BE" sz="4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description</a:t>
            </a:r>
            <a:r>
              <a:rPr lang="fr-BE" sz="4000" dirty="0">
                <a:solidFill>
                  <a:schemeClr val="tx2">
                    <a:lumMod val="50000"/>
                  </a:schemeClr>
                </a:solidFill>
              </a:rPr>
              <a:t> du porteur de projet)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D7261D4-D0FE-4EAB-BFC3-4DFB30C6BBA5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Qui êtes-vous ? Quelle est votre expérience ? Quel est votre savoir-faire ? Quelles sont vos activités?  Quel est la vision de votre entreprise ?</a:t>
            </a:r>
          </a:p>
        </p:txBody>
      </p:sp>
    </p:spTree>
    <p:extLst>
      <p:ext uri="{BB962C8B-B14F-4D97-AF65-F5344CB8AC3E}">
        <p14:creationId xmlns:p14="http://schemas.microsoft.com/office/powerpoint/2010/main" val="32486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FE3CD93-16D0-47CE-9E80-7F1F6FE70C1F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COORDONNEES DU PORTEUR DE PROJET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E17EC13-416D-4E64-B24B-15F288916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337650"/>
              </p:ext>
            </p:extLst>
          </p:nvPr>
        </p:nvGraphicFramePr>
        <p:xfrm>
          <a:off x="457200" y="1600200"/>
          <a:ext cx="8153400" cy="4114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Nom de l’entreprise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Numéro BCE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Adresse Postale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Site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Nom du porteur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Fonction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Téléphone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5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4A0AA4D-C911-4820-B7A9-9F7B55DFC23E}"/>
              </a:ext>
            </a:extLst>
          </p:cNvPr>
          <p:cNvSpPr txBox="1">
            <a:spLocks/>
          </p:cNvSpPr>
          <p:nvPr/>
        </p:nvSpPr>
        <p:spPr>
          <a:xfrm>
            <a:off x="179512" y="228600"/>
            <a:ext cx="8892106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POURQUOI</a:t>
            </a:r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?</a:t>
            </a: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fr-FR" sz="2400" dirty="0">
                <a:solidFill>
                  <a:schemeClr val="tx2">
                    <a:lumMod val="50000"/>
                  </a:schemeClr>
                </a:solidFill>
              </a:rPr>
              <a:t>description de la raison d’être et des besoins)</a:t>
            </a:r>
            <a:endParaRPr lang="fr-F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7BD94CB-7DE1-4022-ADA5-BA794DCC04C3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Quelles sont l’origine et le contexte de l’idée de projet? 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Quels sont les besoins identifiés, le(s) facteur(s) déclenchants ?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A quels problèmes souhaitez-vous répondre? Quelles sont les opportunités identifiées?</a:t>
            </a:r>
          </a:p>
          <a:p>
            <a:pPr>
              <a:buFont typeface="Arial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Dans quel Domaine d’Activité Stratégique du pôle </a:t>
            </a:r>
            <a:r>
              <a:rPr lang="fr-FR" sz="1600" i="1" dirty="0" err="1">
                <a:solidFill>
                  <a:schemeClr val="tx2">
                    <a:lumMod val="50000"/>
                  </a:schemeClr>
                </a:solidFill>
              </a:rPr>
              <a:t>BioWin</a:t>
            </a: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 votre projet s’intègre-t-il?  </a:t>
            </a:r>
          </a:p>
        </p:txBody>
      </p:sp>
    </p:spTree>
    <p:extLst>
      <p:ext uri="{BB962C8B-B14F-4D97-AF65-F5344CB8AC3E}">
        <p14:creationId xmlns:p14="http://schemas.microsoft.com/office/powerpoint/2010/main" val="24720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5877EDC-82A9-47FC-BCA0-C205CA562373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BE" sz="3600" dirty="0">
                <a:solidFill>
                  <a:schemeClr val="tx2">
                    <a:lumMod val="50000"/>
                  </a:schemeClr>
                </a:solidFill>
              </a:rPr>
              <a:t>QUOI? (description de votre idée)</a:t>
            </a:r>
            <a:endParaRPr lang="fr-FR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F31C549-812D-4257-9EEC-954F8231215E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Quelle est votre idée ? En quoi répond-elle aux besoins identifiés?</a:t>
            </a:r>
          </a:p>
          <a:p>
            <a:pPr>
              <a:tabLst>
                <a:tab pos="685800" algn="l"/>
              </a:tabLst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Quel livrable souhaitez-vous obtenir à la fin du projet?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 Quel produit/service/procédé voulez-vous commercialiser à terme ?</a:t>
            </a:r>
          </a:p>
          <a:p>
            <a:pPr>
              <a:tabLst>
                <a:tab pos="685800" algn="l"/>
              </a:tabLst>
            </a:pP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Quel est le caractère innovant du projet 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2400" i="1" dirty="0">
              <a:solidFill>
                <a:srgbClr val="FF0000"/>
              </a:solidFill>
            </a:endParaRPr>
          </a:p>
          <a:p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7950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0951753-7912-41E8-8E0D-DA0B86F1A2CE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600" dirty="0">
                <a:solidFill>
                  <a:schemeClr val="tx2">
                    <a:lumMod val="50000"/>
                  </a:schemeClr>
                </a:solidFill>
              </a:rPr>
              <a:t>Où? (description du marché)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0A8FC12-192A-430A-8A94-33FCE0550178}"/>
              </a:ext>
            </a:extLst>
          </p:cNvPr>
          <p:cNvSpPr txBox="1">
            <a:spLocks/>
          </p:cNvSpPr>
          <p:nvPr/>
        </p:nvSpPr>
        <p:spPr>
          <a:xfrm>
            <a:off x="467543" y="1340768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 est (quels sont) le(s) marché(s) visé(s) par votre projet (taille</a:t>
            </a:r>
            <a:r>
              <a:rPr lang="fr-BE" sz="1600" i="1" dirty="0">
                <a:solidFill>
                  <a:schemeClr val="tx2">
                    <a:lumMod val="50000"/>
                  </a:schemeClr>
                </a:solidFill>
              </a:rPr>
              <a:t>, tendances majeures et environnement macro-économique, segments, chaîne de valeur de l’industrie) ?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Quels sont les principaux concurrents existants ou potentiels et/ou offres de substitution ?</a:t>
            </a:r>
          </a:p>
          <a:p>
            <a:pPr marL="549275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L’exploitation des résultats attendus est-elle dépendante de brevets existants? Qui en est détenteur?</a:t>
            </a:r>
          </a:p>
          <a:p>
            <a:pPr marL="263525" indent="0">
              <a:buNone/>
              <a:tabLst>
                <a:tab pos="270510" algn="l"/>
              </a:tabLst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0"/>
            <a:endParaRPr lang="fr-FR" sz="2400" i="1" dirty="0">
              <a:solidFill>
                <a:schemeClr val="tx2">
                  <a:lumMod val="50000"/>
                </a:schemeClr>
              </a:solidFill>
            </a:endParaRPr>
          </a:p>
          <a:p>
            <a:pPr marL="263525" indent="4763"/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394865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équipement électronique&#10;&#10;Description générée automatiquement">
            <a:extLst>
              <a:ext uri="{FF2B5EF4-FFF2-40B4-BE49-F238E27FC236}">
                <a16:creationId xmlns:a16="http://schemas.microsoft.com/office/drawing/2014/main" id="{F49A95F5-1C2D-4AEE-8BE3-0BFE2DE5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25230" b="85711"/>
          <a:stretch/>
        </p:blipFill>
        <p:spPr>
          <a:xfrm>
            <a:off x="0" y="1"/>
            <a:ext cx="9144000" cy="9087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EDCDC-0530-4C91-A83B-DF3333BE7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1259632" cy="4198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88F78DD-0CC2-4A67-8A55-E12F5F551751}"/>
              </a:ext>
            </a:extLst>
          </p:cNvPr>
          <p:cNvSpPr txBox="1">
            <a:spLocks/>
          </p:cNvSpPr>
          <p:nvPr/>
        </p:nvSpPr>
        <p:spPr>
          <a:xfrm>
            <a:off x="467543" y="283502"/>
            <a:ext cx="8424563" cy="8694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fr-FR" sz="3200" dirty="0">
                <a:solidFill>
                  <a:schemeClr val="tx2">
                    <a:lumMod val="50000"/>
                  </a:schemeClr>
                </a:solidFill>
              </a:rPr>
              <a:t>COMMENT</a:t>
            </a:r>
            <a:r>
              <a:rPr lang="fr-FR" sz="4000" dirty="0">
                <a:solidFill>
                  <a:schemeClr val="tx2">
                    <a:lumMod val="50000"/>
                  </a:schemeClr>
                </a:solidFill>
              </a:rPr>
              <a:t>? </a:t>
            </a:r>
            <a:r>
              <a:rPr lang="fr-FR" sz="2800" dirty="0">
                <a:solidFill>
                  <a:schemeClr val="tx2">
                    <a:lumMod val="50000"/>
                  </a:schemeClr>
                </a:solidFill>
              </a:rPr>
              <a:t>(description de votre stratégie)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98DD6E5-2F0A-430C-A6EA-54DCB1FE3414}"/>
              </a:ext>
            </a:extLst>
          </p:cNvPr>
          <p:cNvSpPr txBox="1">
            <a:spLocks/>
          </p:cNvSpPr>
          <p:nvPr/>
        </p:nvSpPr>
        <p:spPr>
          <a:xfrm>
            <a:off x="487416" y="1349421"/>
            <a:ext cx="8404691" cy="4739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285750"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tx2">
                    <a:lumMod val="50000"/>
                  </a:schemeClr>
                </a:solidFill>
              </a:rPr>
              <a:t>Quel est votre Business Model? Comment allez-vous procéder pour vendre votre produit/service/procédé? Quelle est votre ambition?</a:t>
            </a:r>
          </a:p>
          <a:p>
            <a:pPr marL="549275" indent="-285750">
              <a:buFont typeface="Arial" panose="020B0604020202020204" pitchFamily="34" charset="0"/>
              <a:buChar char="•"/>
            </a:pP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449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A9552F3A1B4AA79AF6582DB3251A" ma:contentTypeVersion="0" ma:contentTypeDescription="Crée un document." ma:contentTypeScope="" ma:versionID="32470baf333de1068391c163ff6e27b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5556e226339e299f641428cbda8b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B06D50-ECE6-4DDA-A489-931672B28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647A9B-ABE3-4AF9-9E0D-DF48F0FD9D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ADC41A9-16A5-4792-AF46-5DAC6B0757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16260</TotalTime>
  <Words>559</Words>
  <Application>Microsoft Office PowerPoint</Application>
  <PresentationFormat>Affichage à l'écran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Lato</vt:lpstr>
      <vt:lpstr>Roboto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Benjamin Harpigny</dc:creator>
  <cp:lastModifiedBy>Thierry Ferain</cp:lastModifiedBy>
  <cp:revision>298</cp:revision>
  <cp:lastPrinted>2016-06-21T08:09:21Z</cp:lastPrinted>
  <dcterms:created xsi:type="dcterms:W3CDTF">2016-06-21T08:02:17Z</dcterms:created>
  <dcterms:modified xsi:type="dcterms:W3CDTF">2021-11-18T13:54:14Z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0x0101000266A9552F3A1B4AA79AF6582DB3251A</vt:lpwstr>
  </property>
</Properties>
</file>