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82" r:id="rId5"/>
    <p:sldId id="272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</p:sldIdLst>
  <p:sldSz cx="9144000" cy="6858000" type="screen4x3"/>
  <p:notesSz cx="6864350" cy="9996488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49" userDrawn="1">
          <p15:clr>
            <a:srgbClr val="A4A3A4"/>
          </p15:clr>
        </p15:guide>
        <p15:guide id="2" pos="2162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DD4BAE7-4E56-ACA4-9A9C-ED10B7DCE7B8}" name="Loic Germain" initials="LG" userId="S::loic.germain@biowin.org::a62135b9-d26e-408b-ae23-20a92b978ff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7A98"/>
    <a:srgbClr val="8DC7E8"/>
    <a:srgbClr val="E3F0F4"/>
    <a:srgbClr val="286983"/>
    <a:srgbClr val="184C60"/>
    <a:srgbClr val="05A3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Style moyen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Style moyen 3 - Accentuation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Style moyen 3 - Accentuation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Style moyen 4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Style moyen 4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3426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3348" y="54"/>
      </p:cViewPr>
      <p:guideLst>
        <p:guide orient="horz" pos="3149"/>
        <p:guide pos="216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4552" cy="499824"/>
          </a:xfrm>
          <a:prstGeom prst="rect">
            <a:avLst/>
          </a:prstGeom>
        </p:spPr>
        <p:txBody>
          <a:bodyPr vert="horz" lIns="96341" tIns="48171" rIns="96341" bIns="48171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8210" y="0"/>
            <a:ext cx="2974552" cy="499824"/>
          </a:xfrm>
          <a:prstGeom prst="rect">
            <a:avLst/>
          </a:prstGeom>
        </p:spPr>
        <p:txBody>
          <a:bodyPr vert="horz" lIns="96341" tIns="48171" rIns="96341" bIns="48171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DBBF2728-1C61-498E-836A-491E7D5F68AF}" type="datetimeFigureOut">
              <a:rPr lang="fr-BE"/>
              <a:pPr>
                <a:defRPr/>
              </a:pPr>
              <a:t>22-11-24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94929"/>
            <a:ext cx="2974552" cy="499824"/>
          </a:xfrm>
          <a:prstGeom prst="rect">
            <a:avLst/>
          </a:prstGeom>
        </p:spPr>
        <p:txBody>
          <a:bodyPr vert="horz" lIns="96341" tIns="48171" rIns="96341" bIns="48171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fr-BE"/>
              <a:t>date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8210" y="9494929"/>
            <a:ext cx="2974552" cy="499824"/>
          </a:xfrm>
          <a:prstGeom prst="rect">
            <a:avLst/>
          </a:prstGeom>
        </p:spPr>
        <p:txBody>
          <a:bodyPr vert="horz" wrap="square" lIns="96341" tIns="48171" rIns="96341" bIns="4817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fld id="{99B30E4A-EA73-40B5-8375-564DD6616A70}" type="slidenum">
              <a:rPr lang="fr-BE"/>
              <a:pPr>
                <a:defRPr/>
              </a:pPr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85227261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4552" cy="499824"/>
          </a:xfrm>
          <a:prstGeom prst="rect">
            <a:avLst/>
          </a:prstGeom>
        </p:spPr>
        <p:txBody>
          <a:bodyPr vert="horz" lIns="96341" tIns="48171" rIns="96341" bIns="48171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8210" y="0"/>
            <a:ext cx="2974552" cy="499824"/>
          </a:xfrm>
          <a:prstGeom prst="rect">
            <a:avLst/>
          </a:prstGeom>
        </p:spPr>
        <p:txBody>
          <a:bodyPr vert="horz" lIns="96341" tIns="48171" rIns="96341" bIns="48171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D135B9C7-B1CA-4731-9D98-447D7FF7AAE8}" type="datetimeFigureOut">
              <a:rPr lang="fr-BE"/>
              <a:pPr>
                <a:defRPr/>
              </a:pPr>
              <a:t>22-11-24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33450" y="749300"/>
            <a:ext cx="4997450" cy="3749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41" tIns="48171" rIns="96341" bIns="48171" rtlCol="0" anchor="ctr"/>
          <a:lstStyle/>
          <a:p>
            <a:pPr lvl="0"/>
            <a:endParaRPr lang="fr-BE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6435" y="4748332"/>
            <a:ext cx="5491480" cy="4498420"/>
          </a:xfrm>
          <a:prstGeom prst="rect">
            <a:avLst/>
          </a:prstGeom>
        </p:spPr>
        <p:txBody>
          <a:bodyPr vert="horz" lIns="96341" tIns="48171" rIns="96341" bIns="48171" rtlCol="0">
            <a:normAutofit/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fr-BE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94929"/>
            <a:ext cx="2974552" cy="499824"/>
          </a:xfrm>
          <a:prstGeom prst="rect">
            <a:avLst/>
          </a:prstGeom>
        </p:spPr>
        <p:txBody>
          <a:bodyPr vert="horz" lIns="96341" tIns="48171" rIns="96341" bIns="48171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fr-BE"/>
              <a:t>date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8210" y="9494929"/>
            <a:ext cx="2974552" cy="499824"/>
          </a:xfrm>
          <a:prstGeom prst="rect">
            <a:avLst/>
          </a:prstGeom>
        </p:spPr>
        <p:txBody>
          <a:bodyPr vert="horz" wrap="square" lIns="96341" tIns="48171" rIns="96341" bIns="4817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fld id="{C728EE73-A965-4288-940E-7AC49C7E8DB7}" type="slidenum">
              <a:rPr lang="fr-BE"/>
              <a:pPr>
                <a:defRPr/>
              </a:pPr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46262125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6" descr="cover_visu_O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 userDrawn="1"/>
        </p:nvSpPr>
        <p:spPr>
          <a:xfrm>
            <a:off x="0" y="5805488"/>
            <a:ext cx="9144000" cy="1052512"/>
          </a:xfrm>
          <a:prstGeom prst="rect">
            <a:avLst/>
          </a:prstGeom>
          <a:solidFill>
            <a:srgbClr val="184C6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BE"/>
          </a:p>
        </p:txBody>
      </p:sp>
      <p:pic>
        <p:nvPicPr>
          <p:cNvPr id="4" name="Image 8" descr="logo.png"/>
          <p:cNvPicPr>
            <a:picLocks noChangeAspect="1"/>
          </p:cNvPicPr>
          <p:nvPr userDrawn="1"/>
        </p:nvPicPr>
        <p:blipFill>
          <a:blip r:embed="rId3" cstate="print"/>
          <a:srcRect t="79401" r="66537"/>
          <a:stretch>
            <a:fillRect/>
          </a:stretch>
        </p:blipFill>
        <p:spPr bwMode="auto">
          <a:xfrm>
            <a:off x="0" y="5445125"/>
            <a:ext cx="3059113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9" descr="date.png"/>
          <p:cNvPicPr>
            <a:picLocks noChangeAspect="1"/>
          </p:cNvPicPr>
          <p:nvPr userDrawn="1"/>
        </p:nvPicPr>
        <p:blipFill>
          <a:blip r:embed="rId4" cstate="print"/>
          <a:srcRect l="57088" t="78999"/>
          <a:stretch>
            <a:fillRect/>
          </a:stretch>
        </p:blipFill>
        <p:spPr bwMode="auto">
          <a:xfrm>
            <a:off x="5219700" y="5445125"/>
            <a:ext cx="3924300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9AE2C0-7B9D-49A1-8D8C-C5BA5E696B63}" type="datetime1">
              <a:rPr lang="fr-BE"/>
              <a:pPr>
                <a:defRPr/>
              </a:pPr>
              <a:t>22-11-24</a:t>
            </a:fld>
            <a:endParaRPr lang="fr-BE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62B103-FB32-4AB2-AA94-76B2D3F6981C}" type="slidenum">
              <a:rPr lang="fr-BE"/>
              <a:pPr>
                <a:defRPr/>
              </a:pPr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BEC2E3-610F-4C2D-A77F-C188C5730A3B}" type="datetime1">
              <a:rPr lang="fr-BE"/>
              <a:pPr>
                <a:defRPr/>
              </a:pPr>
              <a:t>22-11-24</a:t>
            </a:fld>
            <a:endParaRPr lang="fr-BE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D2BAED-13E7-445A-A88C-6E7F741A7CC7}" type="slidenum">
              <a:rPr lang="fr-BE"/>
              <a:pPr>
                <a:defRPr/>
              </a:pPr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BE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382DB6-D556-4F2B-9AC5-1F47AF24FFC5}" type="datetime1">
              <a:rPr lang="fr-BE"/>
              <a:pPr>
                <a:defRPr/>
              </a:pPr>
              <a:t>22-11-24</a:t>
            </a:fld>
            <a:endParaRPr lang="fr-BE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6B6D4E-4A62-433F-835B-0E3AC08ED4B6}" type="slidenum">
              <a:rPr lang="fr-BE"/>
              <a:pPr>
                <a:defRPr/>
              </a:pPr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41CA0A-419D-4B6E-8BB5-72933AA35131}" type="datetime1">
              <a:rPr lang="fr-BE"/>
              <a:pPr>
                <a:defRPr/>
              </a:pPr>
              <a:t>22-11-24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300E63-3625-4F12-8303-316B8CAAAFAB}" type="slidenum">
              <a:rPr lang="fr-BE"/>
              <a:pPr>
                <a:defRPr/>
              </a:pPr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400083-0F9A-481C-AC4C-54DCC18E9778}" type="datetime1">
              <a:rPr lang="fr-BE"/>
              <a:pPr>
                <a:defRPr/>
              </a:pPr>
              <a:t>22-11-24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2746E5-F1CB-493E-BFEB-DDE980838A9A}" type="slidenum">
              <a:rPr lang="fr-BE"/>
              <a:pPr>
                <a:defRPr/>
              </a:pPr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6" descr="cover_visu_O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 userDrawn="1"/>
        </p:nvSpPr>
        <p:spPr>
          <a:xfrm>
            <a:off x="0" y="6858000"/>
            <a:ext cx="9144000" cy="549275"/>
          </a:xfrm>
          <a:prstGeom prst="rect">
            <a:avLst/>
          </a:prstGeom>
          <a:solidFill>
            <a:srgbClr val="184C6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BE"/>
          </a:p>
        </p:txBody>
      </p:sp>
      <p:pic>
        <p:nvPicPr>
          <p:cNvPr id="4" name="Image 8" descr="logo.png"/>
          <p:cNvPicPr>
            <a:picLocks noChangeAspect="1"/>
          </p:cNvPicPr>
          <p:nvPr userDrawn="1"/>
        </p:nvPicPr>
        <p:blipFill>
          <a:blip r:embed="rId3" cstate="print"/>
          <a:srcRect t="79401" r="66537"/>
          <a:stretch>
            <a:fillRect/>
          </a:stretch>
        </p:blipFill>
        <p:spPr bwMode="auto">
          <a:xfrm>
            <a:off x="38100" y="-261938"/>
            <a:ext cx="2443163" cy="112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9" descr="date.png"/>
          <p:cNvPicPr>
            <a:picLocks noChangeAspect="1"/>
          </p:cNvPicPr>
          <p:nvPr userDrawn="1"/>
        </p:nvPicPr>
        <p:blipFill>
          <a:blip r:embed="rId4" cstate="print"/>
          <a:srcRect l="57088" t="78999" b="7350"/>
          <a:stretch>
            <a:fillRect/>
          </a:stretch>
        </p:blipFill>
        <p:spPr bwMode="auto">
          <a:xfrm>
            <a:off x="4137025" y="5603875"/>
            <a:ext cx="5016500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page_visu_O3.jpg"/>
          <p:cNvPicPr>
            <a:picLocks noChangeAspect="1"/>
          </p:cNvPicPr>
          <p:nvPr userDrawn="1"/>
        </p:nvPicPr>
        <p:blipFill>
          <a:blip r:embed="rId2" cstate="print"/>
          <a:srcRect l="1474" t="17941" r="2228" b="53622"/>
          <a:stretch>
            <a:fillRect/>
          </a:stretch>
        </p:blipFill>
        <p:spPr bwMode="auto">
          <a:xfrm>
            <a:off x="-9525" y="1"/>
            <a:ext cx="9153525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 10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44408" y="6279404"/>
            <a:ext cx="6477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3" y="283502"/>
            <a:ext cx="8424563" cy="869430"/>
          </a:xfrm>
        </p:spPr>
        <p:txBody>
          <a:bodyPr anchor="b">
            <a:noAutofit/>
          </a:bodyPr>
          <a:lstStyle>
            <a:lvl1pPr algn="l">
              <a:lnSpc>
                <a:spcPts val="3000"/>
              </a:lnSpc>
              <a:defRPr sz="3200" b="1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fr-FR" dirty="0"/>
              <a:t>Cliquez pour modifier le style du titre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87416" y="1349421"/>
            <a:ext cx="8404691" cy="4739922"/>
          </a:xfrm>
        </p:spPr>
        <p:txBody>
          <a:bodyPr/>
          <a:lstStyle>
            <a:lvl1pPr marL="612000">
              <a:lnSpc>
                <a:spcPts val="2500"/>
              </a:lnSpc>
              <a:spcBef>
                <a:spcPts val="400"/>
              </a:spcBef>
              <a:buNone/>
              <a:defRPr sz="1600" b="0">
                <a:solidFill>
                  <a:schemeClr val="tx1"/>
                </a:solidFill>
              </a:defRPr>
            </a:lvl1pPr>
            <a:lvl2pPr marL="0">
              <a:spcBef>
                <a:spcPts val="0"/>
              </a:spcBef>
              <a:buClr>
                <a:srgbClr val="05A3DA"/>
              </a:buClr>
              <a:buFont typeface="Arial" pitchFamily="34" charset="0"/>
              <a:buChar char="→"/>
              <a:defRPr sz="1600" b="0">
                <a:solidFill>
                  <a:schemeClr val="tx1"/>
                </a:solidFill>
                <a:latin typeface="+mn-lt"/>
              </a:defRPr>
            </a:lvl2pPr>
            <a:lvl3pPr marL="504000">
              <a:buNone/>
              <a:defRPr sz="1600" b="0">
                <a:solidFill>
                  <a:schemeClr val="tx1"/>
                </a:solidFill>
                <a:latin typeface="+mn-lt"/>
              </a:defRPr>
            </a:lvl3pPr>
            <a:lvl4pPr marL="504000">
              <a:buNone/>
              <a:defRPr sz="1600" b="0"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 marL="504000">
              <a:buNone/>
              <a:defRPr sz="1600" b="0">
                <a:solidFill>
                  <a:schemeClr val="tx1"/>
                </a:solidFill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BE" dirty="0"/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189538"/>
            <a:ext cx="2016224" cy="641679"/>
          </a:xfrm>
          <a:prstGeom prst="rect">
            <a:avLst/>
          </a:prstGeom>
        </p:spPr>
      </p:pic>
      <p:pic>
        <p:nvPicPr>
          <p:cNvPr id="1026" name="Picture 2" descr="logo de Plan Marshall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6224816"/>
            <a:ext cx="800006" cy="625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 1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6251595"/>
            <a:ext cx="676369" cy="481352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7985" y="6333767"/>
            <a:ext cx="776183" cy="3991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page_visu_O3.jpg"/>
          <p:cNvPicPr>
            <a:picLocks noChangeAspect="1"/>
          </p:cNvPicPr>
          <p:nvPr userDrawn="1"/>
        </p:nvPicPr>
        <p:blipFill>
          <a:blip r:embed="rId2" cstate="print"/>
          <a:srcRect l="1474" t="17941" r="2228" b="53622"/>
          <a:stretch>
            <a:fillRect/>
          </a:stretch>
        </p:blipFill>
        <p:spPr bwMode="auto">
          <a:xfrm>
            <a:off x="-9525" y="0"/>
            <a:ext cx="9153525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7" descr="page_visu_O2.jpg"/>
          <p:cNvPicPr>
            <a:picLocks noChangeAspect="1"/>
          </p:cNvPicPr>
          <p:nvPr userDrawn="1"/>
        </p:nvPicPr>
        <p:blipFill>
          <a:blip r:embed="rId3" cstate="print"/>
          <a:srcRect l="28307" t="89021"/>
          <a:stretch>
            <a:fillRect/>
          </a:stretch>
        </p:blipFill>
        <p:spPr bwMode="auto">
          <a:xfrm>
            <a:off x="-19050" y="6124575"/>
            <a:ext cx="916305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8" descr="logo.png"/>
          <p:cNvPicPr>
            <a:picLocks noChangeAspect="1"/>
          </p:cNvPicPr>
          <p:nvPr userDrawn="1"/>
        </p:nvPicPr>
        <p:blipFill>
          <a:blip r:embed="rId4" cstate="print"/>
          <a:srcRect t="79401" r="66537"/>
          <a:stretch>
            <a:fillRect/>
          </a:stretch>
        </p:blipFill>
        <p:spPr bwMode="auto">
          <a:xfrm>
            <a:off x="34925" y="5824538"/>
            <a:ext cx="2413000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55576" y="687362"/>
            <a:ext cx="5616624" cy="869430"/>
          </a:xfrm>
        </p:spPr>
        <p:txBody>
          <a:bodyPr anchor="b">
            <a:noAutofit/>
          </a:bodyPr>
          <a:lstStyle>
            <a:lvl1pPr algn="l">
              <a:lnSpc>
                <a:spcPts val="3000"/>
              </a:lnSpc>
              <a:defRPr sz="32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/>
              <a:t>Cliquez pour modifier le style du titre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612000">
              <a:lnSpc>
                <a:spcPts val="2500"/>
              </a:lnSpc>
              <a:spcBef>
                <a:spcPts val="400"/>
              </a:spcBef>
              <a:buNone/>
              <a:defRPr sz="2400" b="1">
                <a:solidFill>
                  <a:srgbClr val="286983"/>
                </a:solidFill>
              </a:defRPr>
            </a:lvl1pPr>
            <a:lvl2pPr marL="0">
              <a:spcBef>
                <a:spcPts val="0"/>
              </a:spcBef>
              <a:buClr>
                <a:srgbClr val="05A3DA"/>
              </a:buClr>
              <a:buFont typeface="Arial" pitchFamily="34" charset="0"/>
              <a:buChar char="→"/>
              <a:defRPr sz="1600">
                <a:solidFill>
                  <a:srgbClr val="05A3DA"/>
                </a:solidFill>
              </a:defRPr>
            </a:lvl2pPr>
            <a:lvl3pPr marL="504000">
              <a:buNone/>
              <a:defRPr sz="1600">
                <a:solidFill>
                  <a:srgbClr val="05A3DA"/>
                </a:solidFill>
              </a:defRPr>
            </a:lvl3pPr>
            <a:lvl4pPr marL="504000">
              <a:buNone/>
              <a:defRPr sz="1600">
                <a:latin typeface="Arial" pitchFamily="34" charset="0"/>
                <a:cs typeface="Arial" pitchFamily="34" charset="0"/>
              </a:defRPr>
            </a:lvl4pPr>
            <a:lvl5pPr marL="504000">
              <a:buNone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C9BD7F-E0B6-4586-9A76-C6AB749F2001}" type="datetime1">
              <a:rPr lang="fr-BE"/>
              <a:pPr>
                <a:defRPr/>
              </a:pPr>
              <a:t>22-11-24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D2EDA7-EEF2-4D1F-B58E-FA201846B973}" type="slidenum">
              <a:rPr lang="fr-BE"/>
              <a:pPr>
                <a:defRPr/>
              </a:pPr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8778F6-6B57-42AB-BC4C-A0E38C00C8D4}" type="datetime1">
              <a:rPr lang="fr-BE"/>
              <a:pPr>
                <a:defRPr/>
              </a:pPr>
              <a:t>22-11-24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473BB-6947-4E20-8A31-498D6D586F7B}" type="slidenum">
              <a:rPr lang="fr-BE"/>
              <a:pPr>
                <a:defRPr/>
              </a:pPr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185549-896B-40D9-89C0-FD655161C45A}" type="datetime1">
              <a:rPr lang="fr-BE"/>
              <a:pPr>
                <a:defRPr/>
              </a:pPr>
              <a:t>22-11-24</a:t>
            </a:fld>
            <a:endParaRPr lang="fr-BE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CC822D-63D5-47F4-A6DA-FC920957BFEA}" type="slidenum">
              <a:rPr lang="fr-BE"/>
              <a:pPr>
                <a:defRPr/>
              </a:pPr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12C830-C0A8-47DB-9BFB-5E0581FF0EA8}" type="datetime1">
              <a:rPr lang="fr-BE"/>
              <a:pPr>
                <a:defRPr/>
              </a:pPr>
              <a:t>22-11-24</a:t>
            </a:fld>
            <a:endParaRPr lang="fr-BE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A14165-1243-488C-A7B5-8F2A23E0813B}" type="slidenum">
              <a:rPr lang="fr-BE"/>
              <a:pPr>
                <a:defRPr/>
              </a:pPr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43D47D-2CE5-468F-B031-D7875F1C91C4}" type="datetime1">
              <a:rPr lang="fr-BE"/>
              <a:pPr>
                <a:defRPr/>
              </a:pPr>
              <a:t>22-11-24</a:t>
            </a:fld>
            <a:endParaRPr lang="fr-BE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984147-CD8A-4AF3-9D25-56B5F11C3047}" type="slidenum">
              <a:rPr lang="fr-BE"/>
              <a:pPr>
                <a:defRPr/>
              </a:pPr>
              <a:t>‹#›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/>
              <a:t>Cliquez pour modifier le style du titre</a:t>
            </a:r>
            <a:endParaRPr lang="fr-BE" dirty="0"/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BE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5419783-1364-4BE3-8E8E-A40AAA40DC48}" type="datetime1">
              <a:rPr lang="fr-BE"/>
              <a:pPr>
                <a:defRPr/>
              </a:pPr>
              <a:t>22-11-24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FD34A0AE-6B2E-44ED-A2FD-51FADC9DE46E}" type="slidenum">
              <a:rPr lang="fr-BE"/>
              <a:pPr>
                <a:defRPr/>
              </a:pPr>
              <a:t>‹#›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43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  <p:sldLayoutId id="2147483836" r:id="rId12"/>
    <p:sldLayoutId id="2147483837" r:id="rId13"/>
    <p:sldLayoutId id="2147483838" r:id="rId14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mailto:florence.dejaegere@biowin.org" TargetMode="External"/><Relationship Id="rId3" Type="http://schemas.openxmlformats.org/officeDocument/2006/relationships/image" Target="../media/image15.png"/><Relationship Id="rId7" Type="http://schemas.openxmlformats.org/officeDocument/2006/relationships/hyperlink" Target="mailto:thierry.ferain@biowin.org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0.xml"/><Relationship Id="rId6" Type="http://schemas.openxmlformats.org/officeDocument/2006/relationships/hyperlink" Target="mailto:marianne.ghyoot@biowin.org" TargetMode="External"/><Relationship Id="rId5" Type="http://schemas.openxmlformats.org/officeDocument/2006/relationships/hyperlink" Target="mailto:thomas.louis@biowin.org" TargetMode="External"/><Relationship Id="rId4" Type="http://schemas.openxmlformats.org/officeDocument/2006/relationships/hyperlink" Target="mailto:loic.germain@biowin.or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979D1942-5526-4D4C-A3E9-28B614C06F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12" r="40514"/>
          <a:stretch/>
        </p:blipFill>
        <p:spPr>
          <a:xfrm>
            <a:off x="-1016" y="0"/>
            <a:ext cx="9361040" cy="68580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CEBA995B-240D-486B-90A3-5E7D9F85C5D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2555776" cy="851925"/>
          </a:xfrm>
          <a:prstGeom prst="rect">
            <a:avLst/>
          </a:prstGeom>
        </p:spPr>
      </p:pic>
      <p:sp>
        <p:nvSpPr>
          <p:cNvPr id="6" name="AutoShape 2" descr="Le Pôle MecaTech, moteur d&amp;#39;innovation en génie mécanique - Pôle MecaTech">
            <a:extLst>
              <a:ext uri="{FF2B5EF4-FFF2-40B4-BE49-F238E27FC236}">
                <a16:creationId xmlns:a16="http://schemas.microsoft.com/office/drawing/2014/main" id="{32773A19-5322-4FD0-9FBC-6715F5B7815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FC0140CF-11F5-4A49-B058-DCBC3C9941C0}"/>
              </a:ext>
            </a:extLst>
          </p:cNvPr>
          <p:cNvSpPr/>
          <p:nvPr/>
        </p:nvSpPr>
        <p:spPr>
          <a:xfrm>
            <a:off x="2051720" y="4680097"/>
            <a:ext cx="7452320" cy="1008112"/>
          </a:xfrm>
          <a:prstGeom prst="roundRect">
            <a:avLst/>
          </a:prstGeom>
          <a:solidFill>
            <a:srgbClr val="387A98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C9733935-725F-4E93-BF0B-C0ABD0AF7797}"/>
              </a:ext>
            </a:extLst>
          </p:cNvPr>
          <p:cNvSpPr txBox="1"/>
          <p:nvPr/>
        </p:nvSpPr>
        <p:spPr>
          <a:xfrm>
            <a:off x="2123728" y="4922543"/>
            <a:ext cx="7308304" cy="523220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BE" sz="28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BioWin 45</a:t>
            </a:r>
            <a:r>
              <a:rPr lang="fr-BE" sz="2800" b="1" baseline="300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</a:t>
            </a:r>
            <a:r>
              <a:rPr lang="fr-BE" sz="28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Call for </a:t>
            </a:r>
            <a:r>
              <a:rPr lang="fr-BE" sz="2800" b="1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Projects</a:t>
            </a:r>
            <a:endParaRPr lang="fr-BE" sz="2800" b="1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12687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texte, équipement électronique&#10;&#10;Description générée automatiquement">
            <a:extLst>
              <a:ext uri="{FF2B5EF4-FFF2-40B4-BE49-F238E27FC236}">
                <a16:creationId xmlns:a16="http://schemas.microsoft.com/office/drawing/2014/main" id="{F49A95F5-1C2D-4AEE-8BE3-0BFE2DE57E5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" r="25230" b="85711"/>
          <a:stretch/>
        </p:blipFill>
        <p:spPr>
          <a:xfrm>
            <a:off x="0" y="1"/>
            <a:ext cx="9144000" cy="908719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DE0EDCDC-0530-4C91-A83B-DF3333BE7C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9320"/>
            <a:ext cx="1259632" cy="419877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9C285352-368A-4EBB-BB1B-B8BB5C0F5509}"/>
              </a:ext>
            </a:extLst>
          </p:cNvPr>
          <p:cNvSpPr txBox="1">
            <a:spLocks/>
          </p:cNvSpPr>
          <p:nvPr/>
        </p:nvSpPr>
        <p:spPr>
          <a:xfrm>
            <a:off x="467543" y="283502"/>
            <a:ext cx="8424563" cy="86943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fr-FR" sz="3600" dirty="0" err="1">
                <a:solidFill>
                  <a:schemeClr val="tx2">
                    <a:lumMod val="50000"/>
                  </a:schemeClr>
                </a:solidFill>
              </a:rPr>
              <a:t>When</a:t>
            </a:r>
            <a:r>
              <a:rPr lang="fr-FR" sz="3600" dirty="0">
                <a:solidFill>
                  <a:schemeClr val="tx2">
                    <a:lumMod val="50000"/>
                  </a:schemeClr>
                </a:solidFill>
              </a:rPr>
              <a:t>? How </a:t>
            </a:r>
            <a:r>
              <a:rPr lang="fr-FR" sz="3600" dirty="0" err="1">
                <a:solidFill>
                  <a:schemeClr val="tx2">
                    <a:lumMod val="50000"/>
                  </a:schemeClr>
                </a:solidFill>
              </a:rPr>
              <a:t>much</a:t>
            </a:r>
            <a:r>
              <a:rPr lang="fr-FR" sz="3600" dirty="0">
                <a:solidFill>
                  <a:schemeClr val="tx2">
                    <a:lumMod val="50000"/>
                  </a:schemeClr>
                </a:solidFill>
              </a:rPr>
              <a:t>?</a:t>
            </a: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04A6DB55-3784-4305-8EA8-A47FA769AD14}"/>
              </a:ext>
            </a:extLst>
          </p:cNvPr>
          <p:cNvSpPr txBox="1">
            <a:spLocks/>
          </p:cNvSpPr>
          <p:nvPr/>
        </p:nvSpPr>
        <p:spPr>
          <a:xfrm>
            <a:off x="487416" y="1349421"/>
            <a:ext cx="8404691" cy="473992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i="1" dirty="0">
                <a:solidFill>
                  <a:schemeClr val="tx2">
                    <a:lumMod val="50000"/>
                  </a:schemeClr>
                </a:solidFill>
              </a:rPr>
              <a:t>How long will the project last? For what budget? </a:t>
            </a:r>
            <a:endParaRPr lang="fr-FR" sz="1600" i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406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texte, équipement électronique&#10;&#10;Description générée automatiquement">
            <a:extLst>
              <a:ext uri="{FF2B5EF4-FFF2-40B4-BE49-F238E27FC236}">
                <a16:creationId xmlns:a16="http://schemas.microsoft.com/office/drawing/2014/main" id="{F49A95F5-1C2D-4AEE-8BE3-0BFE2DE57E5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" r="25230" b="85711"/>
          <a:stretch/>
        </p:blipFill>
        <p:spPr>
          <a:xfrm>
            <a:off x="0" y="1"/>
            <a:ext cx="9144000" cy="908719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DE0EDCDC-0530-4C91-A83B-DF3333BE7C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9320"/>
            <a:ext cx="1259632" cy="419877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FBBF4E7B-63F5-429C-AE5E-3F0128C200EB}"/>
              </a:ext>
            </a:extLst>
          </p:cNvPr>
          <p:cNvSpPr txBox="1">
            <a:spLocks/>
          </p:cNvSpPr>
          <p:nvPr/>
        </p:nvSpPr>
        <p:spPr>
          <a:xfrm>
            <a:off x="179512" y="260648"/>
            <a:ext cx="8424563" cy="86943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fr-FR" sz="3600" dirty="0" err="1">
                <a:solidFill>
                  <a:schemeClr val="tx2">
                    <a:lumMod val="50000"/>
                  </a:schemeClr>
                </a:solidFill>
              </a:rPr>
              <a:t>Letter</a:t>
            </a:r>
            <a:r>
              <a:rPr lang="fr-FR" sz="3600" dirty="0">
                <a:solidFill>
                  <a:schemeClr val="tx2">
                    <a:lumMod val="50000"/>
                  </a:schemeClr>
                </a:solidFill>
              </a:rPr>
              <a:t> of Intent – Call N°45</a:t>
            </a: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427A64A2-B996-41AC-BEE0-1271BE0EDA91}"/>
              </a:ext>
            </a:extLst>
          </p:cNvPr>
          <p:cNvSpPr txBox="1">
            <a:spLocks/>
          </p:cNvSpPr>
          <p:nvPr/>
        </p:nvSpPr>
        <p:spPr>
          <a:xfrm>
            <a:off x="487416" y="1349421"/>
            <a:ext cx="8404691" cy="473992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5000" indent="-366713" algn="just">
              <a:buFont typeface="Arial"/>
              <a:buChar char="•"/>
            </a:pPr>
            <a:r>
              <a:rPr lang="en-US" sz="1800" dirty="0">
                <a:solidFill>
                  <a:schemeClr val="tx2">
                    <a:lumMod val="50000"/>
                  </a:schemeClr>
                </a:solidFill>
              </a:rPr>
              <a:t>You have a great idea for a project in Health Innovation? Congratulations! The BioWin cluster offers to help you analyze your idea and set up your project in the framework of the 45</a:t>
            </a:r>
            <a:r>
              <a:rPr lang="en-US" sz="1800" baseline="30000" dirty="0">
                <a:solidFill>
                  <a:schemeClr val="tx2">
                    <a:lumMod val="50000"/>
                  </a:schemeClr>
                </a:solidFill>
              </a:rPr>
              <a:t>th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</a:rPr>
              <a:t> call for projects.</a:t>
            </a:r>
          </a:p>
          <a:p>
            <a:pPr marL="268287" indent="0" algn="just">
              <a:buNone/>
            </a:pPr>
            <a:endParaRPr lang="fr-FR" sz="1800" dirty="0">
              <a:solidFill>
                <a:schemeClr val="tx2">
                  <a:lumMod val="50000"/>
                </a:schemeClr>
              </a:solidFill>
            </a:endParaRPr>
          </a:p>
          <a:p>
            <a:pPr marL="635000" indent="-366713" algn="just">
              <a:buFont typeface="Arial"/>
              <a:buChar char="•"/>
            </a:pPr>
            <a:r>
              <a:rPr lang="en-US" sz="1800" dirty="0">
                <a:solidFill>
                  <a:schemeClr val="tx2">
                    <a:lumMod val="50000"/>
                  </a:schemeClr>
                </a:solidFill>
              </a:rPr>
              <a:t>To do so, we ask you to answer the following </a:t>
            </a:r>
            <a:r>
              <a:rPr lang="en-US" sz="1800" b="1" dirty="0">
                <a:solidFill>
                  <a:schemeClr val="tx2">
                    <a:lumMod val="50000"/>
                  </a:schemeClr>
                </a:solidFill>
              </a:rPr>
              <a:t>7 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</a:rPr>
              <a:t>questions in a clear and synthetic way. </a:t>
            </a:r>
          </a:p>
          <a:p>
            <a:pPr marL="635000" indent="-366713" algn="just">
              <a:buFont typeface="Arial"/>
              <a:buChar char="•"/>
            </a:pPr>
            <a:endParaRPr lang="en-US" sz="1800" dirty="0">
              <a:solidFill>
                <a:schemeClr val="tx2">
                  <a:lumMod val="50000"/>
                </a:schemeClr>
              </a:solidFill>
            </a:endParaRPr>
          </a:p>
          <a:p>
            <a:pPr marL="635000" indent="-366713" algn="just">
              <a:buFont typeface="Arial"/>
              <a:buChar char="•"/>
            </a:pPr>
            <a:r>
              <a:rPr lang="en-US" sz="1800" dirty="0">
                <a:solidFill>
                  <a:schemeClr val="tx2">
                    <a:lumMod val="50000"/>
                  </a:schemeClr>
                </a:solidFill>
              </a:rPr>
              <a:t>For detailed information on the call for projects, we advise you to contact the cluster:</a:t>
            </a:r>
          </a:p>
          <a:p>
            <a:pPr marL="160287" marR="0" lvl="4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chemeClr val="tx2">
                    <a:lumMod val="50000"/>
                  </a:schemeClr>
                </a:solidFill>
              </a:rPr>
              <a:t>	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ea typeface="+mn-ea"/>
                <a:cs typeface="Arial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loic.germain@biowin.org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ea typeface="+mn-ea"/>
                <a:cs typeface="Arial" charset="0"/>
              </a:rPr>
              <a:t> </a:t>
            </a:r>
            <a:r>
              <a:rPr kumimoji="0" lang="fr-BE" sz="16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ea typeface="+mn-ea"/>
                <a:cs typeface="Arial" charset="0"/>
              </a:rPr>
              <a:t>/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ea typeface="+mn-ea"/>
                <a:cs typeface="Arial" charset="0"/>
              </a:rPr>
              <a:t> </a:t>
            </a:r>
            <a:r>
              <a:rPr lang="fr-FR" sz="1600" i="1" dirty="0">
                <a:solidFill>
                  <a:srgbClr val="1F497D">
                    <a:lumMod val="75000"/>
                  </a:srgbClr>
                </a:solidFill>
                <a:cs typeface="Arial" charset="0"/>
              </a:rPr>
              <a:t>04</a:t>
            </a:r>
            <a:r>
              <a:rPr kumimoji="0" lang="fr-FR" sz="1600" b="0" i="1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ea typeface="+mn-ea"/>
                <a:cs typeface="Arial" charset="0"/>
              </a:rPr>
              <a:t>72 65 43 02 (</a:t>
            </a:r>
            <a:r>
              <a:rPr kumimoji="0" lang="fr-FR" sz="1600" b="0" i="1" u="sng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ea typeface="+mn-ea"/>
                <a:cs typeface="Arial" charset="0"/>
              </a:rPr>
              <a:t>First contact</a:t>
            </a:r>
            <a:r>
              <a:rPr kumimoji="0" lang="fr-FR" sz="1600" b="0" i="1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ea typeface="+mn-ea"/>
                <a:cs typeface="Arial" charset="0"/>
              </a:rPr>
              <a:t>, </a:t>
            </a:r>
            <a:r>
              <a:rPr kumimoji="0" lang="fr-FR" sz="1600" b="0" i="1" u="none" strike="noStrike" kern="1200" cap="none" spc="0" normalizeH="0" baseline="0" noProof="0" dirty="0" err="1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ea typeface="+mn-ea"/>
                <a:cs typeface="Arial" charset="0"/>
              </a:rPr>
              <a:t>Medtech</a:t>
            </a:r>
            <a:r>
              <a:rPr kumimoji="0" lang="fr-FR" sz="1600" b="0" i="1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ea typeface="+mn-ea"/>
                <a:cs typeface="Arial" charset="0"/>
              </a:rPr>
              <a:t>)</a:t>
            </a:r>
          </a:p>
          <a:p>
            <a:pPr marL="160287" lvl="4" indent="0" algn="just">
              <a:spcBef>
                <a:spcPct val="0"/>
              </a:spcBef>
              <a:buNone/>
              <a:defRPr/>
            </a:pPr>
            <a:r>
              <a:rPr lang="fr-FR" sz="1600" i="1" dirty="0">
                <a:solidFill>
                  <a:srgbClr val="1F497D">
                    <a:lumMod val="75000"/>
                  </a:srgbClr>
                </a:solidFill>
                <a:cs typeface="Arial" charset="0"/>
              </a:rPr>
              <a:t>	</a:t>
            </a:r>
            <a:r>
              <a:rPr lang="fr-FR" sz="1600" dirty="0">
                <a:solidFill>
                  <a:srgbClr val="1F497D">
                    <a:lumMod val="75000"/>
                  </a:srgbClr>
                </a:solidFill>
                <a:cs typeface="Arial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thomas.louis@biowin.org </a:t>
            </a:r>
            <a:r>
              <a:rPr lang="fr-BE" sz="1600" dirty="0">
                <a:solidFill>
                  <a:srgbClr val="1F497D">
                    <a:lumMod val="75000"/>
                  </a:srgbClr>
                </a:solidFill>
                <a:cs typeface="Arial" charset="0"/>
              </a:rPr>
              <a:t>/</a:t>
            </a:r>
            <a:r>
              <a:rPr lang="fr-FR" sz="1600" dirty="0">
                <a:solidFill>
                  <a:srgbClr val="1F497D">
                    <a:lumMod val="75000"/>
                  </a:srgbClr>
                </a:solidFill>
                <a:cs typeface="Arial" charset="0"/>
              </a:rPr>
              <a:t> </a:t>
            </a:r>
            <a:r>
              <a:rPr lang="fr-FR" sz="1600" i="1" dirty="0">
                <a:solidFill>
                  <a:srgbClr val="1F497D">
                    <a:lumMod val="75000"/>
                  </a:srgbClr>
                </a:solidFill>
                <a:cs typeface="Arial" charset="0"/>
              </a:rPr>
              <a:t>0</a:t>
            </a:r>
            <a:r>
              <a:rPr lang="fr-BE" sz="1600" i="1" dirty="0">
                <a:solidFill>
                  <a:srgbClr val="1F497D">
                    <a:lumMod val="75000"/>
                  </a:srgbClr>
                </a:solidFill>
                <a:cs typeface="Arial" charset="0"/>
              </a:rPr>
              <a:t>472 07 46 73 (</a:t>
            </a:r>
            <a:r>
              <a:rPr lang="fr-BE" sz="1600" i="1" dirty="0" err="1">
                <a:solidFill>
                  <a:srgbClr val="1F497D">
                    <a:lumMod val="75000"/>
                  </a:srgbClr>
                </a:solidFill>
                <a:cs typeface="Arial" charset="0"/>
              </a:rPr>
              <a:t>eHealth</a:t>
            </a:r>
            <a:r>
              <a:rPr lang="fr-BE" sz="1600" i="1" dirty="0">
                <a:solidFill>
                  <a:srgbClr val="1F497D">
                    <a:lumMod val="75000"/>
                  </a:srgbClr>
                </a:solidFill>
                <a:cs typeface="Arial" charset="0"/>
              </a:rPr>
              <a:t>)</a:t>
            </a:r>
            <a:endParaRPr lang="en-US" sz="1600" dirty="0">
              <a:solidFill>
                <a:schemeClr val="tx2">
                  <a:lumMod val="50000"/>
                </a:schemeClr>
              </a:solidFill>
            </a:endParaRPr>
          </a:p>
          <a:p>
            <a:pPr marL="268287" indent="0" algn="just">
              <a:spcBef>
                <a:spcPts val="0"/>
              </a:spcBef>
              <a:buNone/>
            </a:pPr>
            <a:r>
              <a:rPr lang="fr-FR" sz="1600" dirty="0">
                <a:solidFill>
                  <a:schemeClr val="tx2">
                    <a:lumMod val="50000"/>
                  </a:schemeClr>
                </a:solidFill>
              </a:rPr>
              <a:t>	</a:t>
            </a:r>
            <a:r>
              <a:rPr lang="fr-FR" sz="1600" dirty="0">
                <a:solidFill>
                  <a:schemeClr val="tx2">
                    <a:lumMod val="75000"/>
                  </a:schemeClr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marianne.ghyoot@biowin.org</a:t>
            </a:r>
            <a:r>
              <a:rPr lang="fr-FR" sz="1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fr-BE" sz="1600" dirty="0">
                <a:solidFill>
                  <a:schemeClr val="tx2">
                    <a:lumMod val="75000"/>
                  </a:schemeClr>
                </a:solidFill>
              </a:rPr>
              <a:t>/ </a:t>
            </a:r>
            <a:r>
              <a:rPr lang="fr-BE" sz="1600" i="1" dirty="0">
                <a:solidFill>
                  <a:schemeClr val="tx2">
                    <a:lumMod val="75000"/>
                  </a:schemeClr>
                </a:solidFill>
              </a:rPr>
              <a:t>0</a:t>
            </a:r>
            <a:r>
              <a:rPr lang="fr-BE" sz="1600" i="1" dirty="0">
                <a:solidFill>
                  <a:schemeClr val="tx2">
                    <a:lumMod val="75000"/>
                  </a:schemeClr>
                </a:solidFill>
                <a:effectLst/>
              </a:rPr>
              <a:t>484 90 47 12 (</a:t>
            </a:r>
            <a:r>
              <a:rPr lang="fr-BE" sz="1600" i="1" dirty="0" err="1">
                <a:solidFill>
                  <a:schemeClr val="tx2">
                    <a:lumMod val="75000"/>
                  </a:schemeClr>
                </a:solidFill>
                <a:effectLst/>
              </a:rPr>
              <a:t>Medtech</a:t>
            </a:r>
            <a:r>
              <a:rPr lang="fr-BE" sz="1600" i="1" dirty="0">
                <a:solidFill>
                  <a:schemeClr val="tx2">
                    <a:lumMod val="75000"/>
                  </a:schemeClr>
                </a:solidFill>
                <a:effectLst/>
              </a:rPr>
              <a:t> and </a:t>
            </a:r>
            <a:r>
              <a:rPr lang="fr-BE" sz="1600" i="1" dirty="0" err="1">
                <a:solidFill>
                  <a:schemeClr val="tx2">
                    <a:lumMod val="75000"/>
                  </a:schemeClr>
                </a:solidFill>
                <a:effectLst/>
              </a:rPr>
              <a:t>nuclear</a:t>
            </a:r>
            <a:r>
              <a:rPr lang="fr-BE" sz="1600" i="1" dirty="0">
                <a:solidFill>
                  <a:schemeClr val="tx2">
                    <a:lumMod val="75000"/>
                  </a:schemeClr>
                </a:solidFill>
                <a:effectLst/>
              </a:rPr>
              <a:t> </a:t>
            </a:r>
            <a:r>
              <a:rPr lang="fr-BE" sz="1600" i="1" dirty="0" err="1">
                <a:solidFill>
                  <a:schemeClr val="tx2">
                    <a:lumMod val="75000"/>
                  </a:schemeClr>
                </a:solidFill>
                <a:effectLst/>
              </a:rPr>
              <a:t>medicine</a:t>
            </a:r>
            <a:r>
              <a:rPr lang="fr-BE" sz="1600" i="1" dirty="0">
                <a:solidFill>
                  <a:schemeClr val="tx2">
                    <a:lumMod val="75000"/>
                  </a:schemeClr>
                </a:solidFill>
                <a:effectLst/>
              </a:rPr>
              <a:t>)</a:t>
            </a:r>
            <a:endParaRPr lang="fr-FR" sz="1600" i="1" dirty="0">
              <a:solidFill>
                <a:schemeClr val="tx2">
                  <a:lumMod val="75000"/>
                </a:schemeClr>
              </a:solidFill>
            </a:endParaRPr>
          </a:p>
          <a:p>
            <a:pPr marL="160287" lvl="4" indent="0" algn="just">
              <a:spcBef>
                <a:spcPts val="0"/>
              </a:spcBef>
              <a:buNone/>
            </a:pPr>
            <a:r>
              <a:rPr lang="fr-FR" sz="1600" dirty="0">
                <a:solidFill>
                  <a:schemeClr val="tx2">
                    <a:lumMod val="75000"/>
                  </a:schemeClr>
                </a:solidFill>
              </a:rPr>
              <a:t>	</a:t>
            </a:r>
            <a:r>
              <a:rPr lang="fr-FR" sz="1600" dirty="0">
                <a:solidFill>
                  <a:schemeClr val="tx2">
                    <a:lumMod val="75000"/>
                  </a:schemeClr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thierry.ferain@biowin.org</a:t>
            </a:r>
            <a:r>
              <a:rPr lang="fr-FR" sz="1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fr-BE" sz="1600" dirty="0">
                <a:solidFill>
                  <a:schemeClr val="tx2">
                    <a:lumMod val="75000"/>
                  </a:schemeClr>
                </a:solidFill>
              </a:rPr>
              <a:t>/</a:t>
            </a:r>
            <a:r>
              <a:rPr lang="fr-FR" sz="16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fr-FR" sz="1600" i="1" dirty="0">
                <a:solidFill>
                  <a:schemeClr val="tx2">
                    <a:lumMod val="75000"/>
                  </a:schemeClr>
                </a:solidFill>
              </a:rPr>
              <a:t>0486 49 91 92 (Biotech, </a:t>
            </a:r>
            <a:r>
              <a:rPr lang="fr-FR" sz="1600" i="1" dirty="0" err="1">
                <a:solidFill>
                  <a:schemeClr val="tx2">
                    <a:lumMod val="75000"/>
                  </a:schemeClr>
                </a:solidFill>
              </a:rPr>
              <a:t>Biopharma</a:t>
            </a:r>
            <a:r>
              <a:rPr lang="fr-FR" sz="1600" i="1" dirty="0">
                <a:solidFill>
                  <a:schemeClr val="tx2">
                    <a:lumMod val="75000"/>
                  </a:schemeClr>
                </a:solidFill>
              </a:rPr>
              <a:t> and ATMP)</a:t>
            </a:r>
          </a:p>
          <a:p>
            <a:pPr marL="160287" lvl="4" indent="0" algn="just">
              <a:spcBef>
                <a:spcPts val="0"/>
              </a:spcBef>
              <a:buNone/>
            </a:pPr>
            <a:r>
              <a:rPr lang="fr-FR" sz="1600" i="1" dirty="0">
                <a:solidFill>
                  <a:schemeClr val="tx2">
                    <a:lumMod val="75000"/>
                  </a:schemeClr>
                </a:solidFill>
              </a:rPr>
              <a:t>	</a:t>
            </a:r>
            <a:r>
              <a:rPr lang="fr-FR" sz="1600" dirty="0">
                <a:solidFill>
                  <a:schemeClr val="tx2">
                    <a:lumMod val="75000"/>
                  </a:schemeClr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florence.dejaegere@biowin.org</a:t>
            </a:r>
            <a:r>
              <a:rPr lang="fr-FR" sz="1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fr-BE" sz="1600" dirty="0">
                <a:solidFill>
                  <a:schemeClr val="tx2">
                    <a:lumMod val="75000"/>
                  </a:schemeClr>
                </a:solidFill>
              </a:rPr>
              <a:t>/ </a:t>
            </a:r>
            <a:r>
              <a:rPr lang="fr-BE" sz="1600" i="1" dirty="0">
                <a:solidFill>
                  <a:schemeClr val="tx2">
                    <a:lumMod val="75000"/>
                  </a:schemeClr>
                </a:solidFill>
              </a:rPr>
              <a:t>0474 74 22 51 (</a:t>
            </a:r>
            <a:r>
              <a:rPr lang="fr-FR" sz="1600" i="1" dirty="0">
                <a:solidFill>
                  <a:schemeClr val="tx2">
                    <a:lumMod val="75000"/>
                  </a:schemeClr>
                </a:solidFill>
              </a:rPr>
              <a:t>ATMP)</a:t>
            </a:r>
          </a:p>
          <a:p>
            <a:pPr marL="160287" lvl="4" indent="0" algn="just">
              <a:buNone/>
            </a:pPr>
            <a:r>
              <a:rPr lang="fr-FR" sz="1600" i="1" dirty="0">
                <a:solidFill>
                  <a:schemeClr val="tx2">
                    <a:lumMod val="50000"/>
                  </a:schemeClr>
                </a:solidFill>
              </a:rPr>
              <a:t>	</a:t>
            </a:r>
            <a:endParaRPr lang="fr-FR" sz="1600" dirty="0">
              <a:solidFill>
                <a:schemeClr val="tx2">
                  <a:lumMod val="50000"/>
                </a:schemeClr>
              </a:solidFill>
            </a:endParaRPr>
          </a:p>
          <a:p>
            <a:pPr marL="635000" indent="-366713" algn="just">
              <a:buFont typeface="Arial"/>
              <a:buChar char="•"/>
            </a:pPr>
            <a:r>
              <a:rPr lang="en-US" sz="1800" dirty="0">
                <a:solidFill>
                  <a:schemeClr val="tx2">
                    <a:lumMod val="50000"/>
                  </a:schemeClr>
                </a:solidFill>
              </a:rPr>
              <a:t>The deadline for submitting a letter of intent is </a:t>
            </a:r>
            <a:r>
              <a:rPr lang="en-US" sz="1800" b="1" dirty="0">
                <a:solidFill>
                  <a:srgbClr val="C00000"/>
                </a:solidFill>
              </a:rPr>
              <a:t>January 20, 2025.</a:t>
            </a:r>
            <a:endParaRPr lang="fr-FR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5732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texte, équipement électronique&#10;&#10;Description générée automatiquement">
            <a:extLst>
              <a:ext uri="{FF2B5EF4-FFF2-40B4-BE49-F238E27FC236}">
                <a16:creationId xmlns:a16="http://schemas.microsoft.com/office/drawing/2014/main" id="{F49A95F5-1C2D-4AEE-8BE3-0BFE2DE57E5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" r="25230" b="85711"/>
          <a:stretch/>
        </p:blipFill>
        <p:spPr>
          <a:xfrm>
            <a:off x="0" y="1"/>
            <a:ext cx="9144000" cy="908719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DE0EDCDC-0530-4C91-A83B-DF3333BE7C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9320"/>
            <a:ext cx="1259632" cy="419877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0A1D180A-9324-4AE5-A24C-F4720781626A}"/>
              </a:ext>
            </a:extLst>
          </p:cNvPr>
          <p:cNvSpPr txBox="1">
            <a:spLocks/>
          </p:cNvSpPr>
          <p:nvPr/>
        </p:nvSpPr>
        <p:spPr>
          <a:xfrm>
            <a:off x="467543" y="283502"/>
            <a:ext cx="8424563" cy="86943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fr-BE" sz="3600" dirty="0" err="1">
                <a:solidFill>
                  <a:schemeClr val="tx2">
                    <a:lumMod val="50000"/>
                  </a:schemeClr>
                </a:solidFill>
              </a:rPr>
              <a:t>Who</a:t>
            </a:r>
            <a:r>
              <a:rPr lang="fr-BE" sz="3600" dirty="0">
                <a:solidFill>
                  <a:schemeClr val="tx2">
                    <a:lumMod val="50000"/>
                  </a:schemeClr>
                </a:solidFill>
              </a:rPr>
              <a:t>? </a:t>
            </a:r>
            <a:r>
              <a:rPr lang="fr-BE" sz="2400" dirty="0">
                <a:solidFill>
                  <a:schemeClr val="tx2">
                    <a:lumMod val="50000"/>
                  </a:schemeClr>
                </a:solidFill>
              </a:rPr>
              <a:t>(description of the </a:t>
            </a:r>
            <a:r>
              <a:rPr lang="fr-BE" sz="2400" dirty="0" err="1">
                <a:solidFill>
                  <a:schemeClr val="tx2">
                    <a:lumMod val="50000"/>
                  </a:schemeClr>
                </a:solidFill>
              </a:rPr>
              <a:t>project</a:t>
            </a:r>
            <a:r>
              <a:rPr lang="fr-BE" sz="2400" dirty="0">
                <a:solidFill>
                  <a:schemeClr val="tx2">
                    <a:lumMod val="50000"/>
                  </a:schemeClr>
                </a:solidFill>
              </a:rPr>
              <a:t> leader)</a:t>
            </a: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0D7261D4-D0FE-4EAB-BFC3-4DFB30C6BBA5}"/>
              </a:ext>
            </a:extLst>
          </p:cNvPr>
          <p:cNvSpPr txBox="1">
            <a:spLocks/>
          </p:cNvSpPr>
          <p:nvPr/>
        </p:nvSpPr>
        <p:spPr>
          <a:xfrm>
            <a:off x="487416" y="1349421"/>
            <a:ext cx="8404691" cy="473992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49275" indent="-285750">
              <a:buFont typeface="Arial" panose="020B0604020202020204" pitchFamily="34" charset="0"/>
              <a:buChar char="•"/>
            </a:pPr>
            <a:r>
              <a:rPr lang="en-US" sz="1600" i="1" dirty="0">
                <a:solidFill>
                  <a:schemeClr val="tx2">
                    <a:lumMod val="50000"/>
                  </a:schemeClr>
                </a:solidFill>
              </a:rPr>
              <a:t>Who are you? What is your experience? What is your know-how? What are your activities?  What is the vision of your company?</a:t>
            </a:r>
            <a:endParaRPr lang="fr-BE" sz="1600" i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D8D6CD50-ACE7-9A67-84AD-8EAC517819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AC089F41-34E7-6456-42EC-8EF342FBC1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8612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texte, équipement électronique&#10;&#10;Description générée automatiquement">
            <a:extLst>
              <a:ext uri="{FF2B5EF4-FFF2-40B4-BE49-F238E27FC236}">
                <a16:creationId xmlns:a16="http://schemas.microsoft.com/office/drawing/2014/main" id="{F49A95F5-1C2D-4AEE-8BE3-0BFE2DE57E5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" r="25230" b="85711"/>
          <a:stretch/>
        </p:blipFill>
        <p:spPr>
          <a:xfrm>
            <a:off x="-35413" y="0"/>
            <a:ext cx="9144000" cy="908719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DE0EDCDC-0530-4C91-A83B-DF3333BE7C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9320"/>
            <a:ext cx="1259632" cy="419877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6FE3CD93-16D0-47CE-9E80-7F1F6FE70C1F}"/>
              </a:ext>
            </a:extLst>
          </p:cNvPr>
          <p:cNvSpPr txBox="1">
            <a:spLocks/>
          </p:cNvSpPr>
          <p:nvPr/>
        </p:nvSpPr>
        <p:spPr>
          <a:xfrm>
            <a:off x="467543" y="283502"/>
            <a:ext cx="8424563" cy="86943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fr-FR" sz="3600" dirty="0" err="1">
                <a:solidFill>
                  <a:schemeClr val="tx2">
                    <a:lumMod val="50000"/>
                  </a:schemeClr>
                </a:solidFill>
              </a:rPr>
              <a:t>Coordinates</a:t>
            </a:r>
            <a:r>
              <a:rPr lang="fr-FR" sz="3600" dirty="0">
                <a:solidFill>
                  <a:schemeClr val="tx2">
                    <a:lumMod val="50000"/>
                  </a:schemeClr>
                </a:solidFill>
              </a:rPr>
              <a:t> of the Project Leader</a:t>
            </a:r>
          </a:p>
        </p:txBody>
      </p:sp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0E17EC13-416D-4E64-B24B-15F288916D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0625756"/>
              </p:ext>
            </p:extLst>
          </p:nvPr>
        </p:nvGraphicFramePr>
        <p:xfrm>
          <a:off x="457200" y="1600200"/>
          <a:ext cx="8153400" cy="424053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4586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947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4350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Name of the </a:t>
                      </a:r>
                      <a:r>
                        <a:rPr lang="fr-FR" dirty="0" err="1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Company</a:t>
                      </a:r>
                      <a:endParaRPr lang="fr-FR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BCE </a:t>
                      </a:r>
                      <a:r>
                        <a:rPr lang="fr-FR" dirty="0" err="1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number</a:t>
                      </a:r>
                      <a:endParaRPr lang="fr-FR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Postal </a:t>
                      </a:r>
                      <a:r>
                        <a:rPr lang="fr-FR" dirty="0" err="1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Address</a:t>
                      </a:r>
                      <a:endParaRPr lang="fr-FR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r>
                        <a:rPr lang="fr-FR" dirty="0" err="1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WebSite</a:t>
                      </a:r>
                      <a:endParaRPr lang="fr-FR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Name of the </a:t>
                      </a:r>
                      <a:r>
                        <a:rPr lang="fr-FR" dirty="0" err="1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project</a:t>
                      </a:r>
                      <a:r>
                        <a:rPr lang="fr-FR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fr-FR" dirty="0" err="1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coordinator</a:t>
                      </a:r>
                      <a:endParaRPr lang="fr-FR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r>
                        <a:rPr lang="fr-BE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Professional </a:t>
                      </a:r>
                      <a:r>
                        <a:rPr lang="fr-BE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function</a:t>
                      </a:r>
                      <a:endParaRPr lang="fr-BE" sz="18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Email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Phone </a:t>
                      </a:r>
                      <a:r>
                        <a:rPr lang="fr-FR" dirty="0" err="1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Number</a:t>
                      </a:r>
                      <a:endParaRPr lang="fr-FR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58526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texte, équipement électronique&#10;&#10;Description générée automatiquement">
            <a:extLst>
              <a:ext uri="{FF2B5EF4-FFF2-40B4-BE49-F238E27FC236}">
                <a16:creationId xmlns:a16="http://schemas.microsoft.com/office/drawing/2014/main" id="{F49A95F5-1C2D-4AEE-8BE3-0BFE2DE57E5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" r="25230" b="85711"/>
          <a:stretch/>
        </p:blipFill>
        <p:spPr>
          <a:xfrm>
            <a:off x="0" y="1"/>
            <a:ext cx="9144000" cy="908719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DE0EDCDC-0530-4C91-A83B-DF3333BE7C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9320"/>
            <a:ext cx="1259632" cy="419877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44A0AA4D-C911-4820-B7A9-9F7B55DFC23E}"/>
              </a:ext>
            </a:extLst>
          </p:cNvPr>
          <p:cNvSpPr txBox="1">
            <a:spLocks/>
          </p:cNvSpPr>
          <p:nvPr/>
        </p:nvSpPr>
        <p:spPr>
          <a:xfrm>
            <a:off x="471334" y="289832"/>
            <a:ext cx="8892106" cy="86943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fr-FR" sz="3600" dirty="0" err="1">
                <a:solidFill>
                  <a:schemeClr val="tx2">
                    <a:lumMod val="50000"/>
                  </a:schemeClr>
                </a:solidFill>
              </a:rPr>
              <a:t>Why</a:t>
            </a:r>
            <a:r>
              <a:rPr lang="fr-FR" sz="3600" dirty="0">
                <a:solidFill>
                  <a:schemeClr val="tx2">
                    <a:lumMod val="50000"/>
                  </a:schemeClr>
                </a:solidFill>
              </a:rPr>
              <a:t>? </a:t>
            </a:r>
            <a:r>
              <a:rPr lang="fr-FR" sz="2000" dirty="0">
                <a:solidFill>
                  <a:schemeClr val="tx2">
                    <a:lumMod val="50000"/>
                  </a:schemeClr>
                </a:solidFill>
              </a:rPr>
              <a:t>(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description of purpose and needs</a:t>
            </a:r>
            <a:r>
              <a:rPr lang="fr-FR" sz="2400" dirty="0">
                <a:solidFill>
                  <a:schemeClr val="tx2">
                    <a:lumMod val="50000"/>
                  </a:schemeClr>
                </a:solidFill>
              </a:rPr>
              <a:t>)</a:t>
            </a:r>
            <a:endParaRPr lang="fr-FR" sz="2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A7BD94CB-7DE1-4022-ADA5-BA794DCC04C3}"/>
              </a:ext>
            </a:extLst>
          </p:cNvPr>
          <p:cNvSpPr txBox="1">
            <a:spLocks/>
          </p:cNvSpPr>
          <p:nvPr/>
        </p:nvSpPr>
        <p:spPr>
          <a:xfrm>
            <a:off x="369654" y="1254272"/>
            <a:ext cx="8404691" cy="473992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/>
              <a:buChar char="•"/>
            </a:pPr>
            <a:r>
              <a:rPr lang="en-US" sz="1600" i="1" dirty="0">
                <a:solidFill>
                  <a:schemeClr val="tx2">
                    <a:lumMod val="50000"/>
                  </a:schemeClr>
                </a:solidFill>
              </a:rPr>
              <a:t>What is the origin and context of the project idea? </a:t>
            </a:r>
          </a:p>
          <a:p>
            <a:pPr>
              <a:buFont typeface="Arial"/>
              <a:buChar char="•"/>
            </a:pPr>
            <a:r>
              <a:rPr lang="en-US" sz="1600" i="1" dirty="0">
                <a:solidFill>
                  <a:schemeClr val="tx2">
                    <a:lumMod val="50000"/>
                  </a:schemeClr>
                </a:solidFill>
              </a:rPr>
              <a:t>What are the identified needs, the triggering factor(s)?</a:t>
            </a:r>
          </a:p>
          <a:p>
            <a:pPr>
              <a:buFont typeface="Arial"/>
              <a:buChar char="•"/>
            </a:pPr>
            <a:r>
              <a:rPr lang="en-US" sz="1600" i="1" dirty="0">
                <a:solidFill>
                  <a:schemeClr val="tx2">
                    <a:lumMod val="50000"/>
                  </a:schemeClr>
                </a:solidFill>
              </a:rPr>
              <a:t>What problems do you want to address? What opportunities have been identified?</a:t>
            </a:r>
          </a:p>
          <a:p>
            <a:pPr>
              <a:buFont typeface="Arial"/>
              <a:buChar char="•"/>
            </a:pPr>
            <a:r>
              <a:rPr lang="en-US" sz="1600" i="1" dirty="0">
                <a:solidFill>
                  <a:schemeClr val="tx2">
                    <a:lumMod val="50000"/>
                  </a:schemeClr>
                </a:solidFill>
              </a:rPr>
              <a:t>In which Strategic Activity Area of the </a:t>
            </a:r>
            <a:r>
              <a:rPr lang="en-US" sz="1600" i="1" dirty="0" err="1">
                <a:solidFill>
                  <a:schemeClr val="tx2">
                    <a:lumMod val="50000"/>
                  </a:schemeClr>
                </a:solidFill>
              </a:rPr>
              <a:t>BioWin</a:t>
            </a:r>
            <a:r>
              <a:rPr lang="en-US" sz="1600" i="1" dirty="0">
                <a:solidFill>
                  <a:schemeClr val="tx2">
                    <a:lumMod val="50000"/>
                  </a:schemeClr>
                </a:solidFill>
              </a:rPr>
              <a:t> cluster does your project fit?</a:t>
            </a:r>
          </a:p>
          <a:p>
            <a:pPr marL="447675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600" i="1" dirty="0">
                <a:latin typeface="Calibri" panose="020F0502020204030204" pitchFamily="34" charset="0"/>
                <a:cs typeface="Calibri" panose="020F0502020204030204" pitchFamily="34" charset="0"/>
              </a:rPr>
              <a:t>Please</a:t>
            </a:r>
            <a:r>
              <a:rPr lang="en-US" sz="1600" i="1" dirty="0">
                <a:solidFill>
                  <a:schemeClr val="tx2">
                    <a:lumMod val="50000"/>
                  </a:schemeClr>
                </a:solidFill>
              </a:rPr>
              <a:t> select one or more area below</a:t>
            </a:r>
            <a:endParaRPr kumimoji="0" lang="fr-FR" altLang="fr-FR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1" algn="just">
              <a:spcBef>
                <a:spcPct val="0"/>
              </a:spcBef>
              <a:buFont typeface="Wingdings" panose="05000000000000000000" pitchFamily="2" charset="2"/>
              <a:buChar char="q"/>
              <a:tabLst>
                <a:tab pos="180975" algn="l"/>
              </a:tabLst>
            </a:pPr>
            <a:r>
              <a:rPr kumimoji="0" lang="en-US" altLang="fr-FR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Biotech &amp; Biopharma</a:t>
            </a:r>
          </a:p>
          <a:p>
            <a:pPr lvl="1" algn="just">
              <a:spcBef>
                <a:spcPct val="0"/>
              </a:spcBef>
              <a:buFont typeface="Wingdings" panose="05000000000000000000" pitchFamily="2" charset="2"/>
              <a:buChar char="q"/>
              <a:tabLst>
                <a:tab pos="180975" algn="l"/>
              </a:tabLst>
            </a:pPr>
            <a:r>
              <a:rPr kumimoji="0" lang="en-US" altLang="fr-FR" sz="14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Medtech</a:t>
            </a:r>
            <a:r>
              <a:rPr kumimoji="0" lang="en-US" altLang="fr-FR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</a:p>
          <a:p>
            <a:pPr lvl="1" algn="just">
              <a:spcBef>
                <a:spcPct val="0"/>
              </a:spcBef>
              <a:buFont typeface="Wingdings" panose="05000000000000000000" pitchFamily="2" charset="2"/>
              <a:buChar char="q"/>
              <a:tabLst>
                <a:tab pos="180975" algn="l"/>
              </a:tabLst>
            </a:pPr>
            <a:r>
              <a:rPr kumimoji="0" lang="en-US" altLang="fr-FR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eHealth</a:t>
            </a:r>
          </a:p>
          <a:p>
            <a:pPr lvl="1" algn="just">
              <a:spcBef>
                <a:spcPct val="0"/>
              </a:spcBef>
              <a:buFont typeface="Wingdings" panose="05000000000000000000" pitchFamily="2" charset="2"/>
              <a:buChar char="q"/>
              <a:tabLst>
                <a:tab pos="180975" algn="l"/>
              </a:tabLst>
            </a:pPr>
            <a:r>
              <a:rPr kumimoji="0" lang="en-US" altLang="fr-FR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Others (specify the technological field)</a:t>
            </a:r>
            <a:endParaRPr lang="fr-FR" sz="1600" i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A69DFD62-4DCA-4B2D-BDCC-C3EAED07FA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2092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texte, équipement électronique&#10;&#10;Description générée automatiquement">
            <a:extLst>
              <a:ext uri="{FF2B5EF4-FFF2-40B4-BE49-F238E27FC236}">
                <a16:creationId xmlns:a16="http://schemas.microsoft.com/office/drawing/2014/main" id="{F49A95F5-1C2D-4AEE-8BE3-0BFE2DE57E5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" r="25230" b="85711"/>
          <a:stretch/>
        </p:blipFill>
        <p:spPr>
          <a:xfrm>
            <a:off x="0" y="1"/>
            <a:ext cx="9144000" cy="908719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DE0EDCDC-0530-4C91-A83B-DF3333BE7C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9320"/>
            <a:ext cx="1259632" cy="419877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35877EDC-82A9-47FC-BCA0-C205CA562373}"/>
              </a:ext>
            </a:extLst>
          </p:cNvPr>
          <p:cNvSpPr txBox="1">
            <a:spLocks/>
          </p:cNvSpPr>
          <p:nvPr/>
        </p:nvSpPr>
        <p:spPr>
          <a:xfrm>
            <a:off x="467543" y="283502"/>
            <a:ext cx="8424563" cy="86943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fr-BE" sz="3600" dirty="0" err="1">
                <a:solidFill>
                  <a:schemeClr val="tx2">
                    <a:lumMod val="50000"/>
                  </a:schemeClr>
                </a:solidFill>
              </a:rPr>
              <a:t>What</a:t>
            </a:r>
            <a:r>
              <a:rPr lang="fr-BE" sz="3600" dirty="0">
                <a:solidFill>
                  <a:schemeClr val="tx2">
                    <a:lumMod val="50000"/>
                  </a:schemeClr>
                </a:solidFill>
              </a:rPr>
              <a:t>? </a:t>
            </a:r>
            <a:r>
              <a:rPr lang="fr-BE" sz="2400" dirty="0">
                <a:solidFill>
                  <a:schemeClr val="tx2">
                    <a:lumMod val="50000"/>
                  </a:schemeClr>
                </a:solidFill>
              </a:rPr>
              <a:t>(description of the </a:t>
            </a:r>
            <a:r>
              <a:rPr lang="fr-BE" sz="2400" dirty="0" err="1">
                <a:solidFill>
                  <a:schemeClr val="tx2">
                    <a:lumMod val="50000"/>
                  </a:schemeClr>
                </a:solidFill>
              </a:rPr>
              <a:t>project</a:t>
            </a:r>
            <a:r>
              <a:rPr lang="fr-BE" sz="24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fr-BE" sz="2400" dirty="0" err="1">
                <a:solidFill>
                  <a:schemeClr val="tx2">
                    <a:lumMod val="50000"/>
                  </a:schemeClr>
                </a:solidFill>
              </a:rPr>
              <a:t>idea</a:t>
            </a:r>
            <a:r>
              <a:rPr lang="fr-BE" sz="2400" dirty="0">
                <a:solidFill>
                  <a:schemeClr val="tx2">
                    <a:lumMod val="50000"/>
                  </a:schemeClr>
                </a:solidFill>
              </a:rPr>
              <a:t>)</a:t>
            </a:r>
            <a:endParaRPr lang="fr-FR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8F31C549-812D-4257-9EEC-954F8231215E}"/>
              </a:ext>
            </a:extLst>
          </p:cNvPr>
          <p:cNvSpPr txBox="1">
            <a:spLocks/>
          </p:cNvSpPr>
          <p:nvPr/>
        </p:nvSpPr>
        <p:spPr>
          <a:xfrm>
            <a:off x="487416" y="1349421"/>
            <a:ext cx="8404691" cy="473992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i="1" dirty="0">
                <a:solidFill>
                  <a:schemeClr val="tx2">
                    <a:lumMod val="50000"/>
                  </a:schemeClr>
                </a:solidFill>
              </a:rPr>
              <a:t>What is your idea? How does it meet the identified needs?</a:t>
            </a:r>
          </a:p>
          <a:p>
            <a:r>
              <a:rPr lang="en-US" sz="1600" i="1" dirty="0">
                <a:solidFill>
                  <a:schemeClr val="tx2">
                    <a:lumMod val="50000"/>
                  </a:schemeClr>
                </a:solidFill>
              </a:rPr>
              <a:t>What deliverable do you want to obtain at the end of the project?</a:t>
            </a:r>
          </a:p>
          <a:p>
            <a:r>
              <a:rPr lang="en-US" sz="1600" i="1" dirty="0">
                <a:solidFill>
                  <a:schemeClr val="tx2">
                    <a:lumMod val="50000"/>
                  </a:schemeClr>
                </a:solidFill>
              </a:rPr>
              <a:t>What product/service/process do you want to market to valorize the results of your project?</a:t>
            </a:r>
          </a:p>
          <a:p>
            <a:r>
              <a:rPr lang="en-US" sz="1600" i="1" dirty="0">
                <a:solidFill>
                  <a:schemeClr val="tx2">
                    <a:lumMod val="50000"/>
                  </a:schemeClr>
                </a:solidFill>
              </a:rPr>
              <a:t>How innovative is the project?</a:t>
            </a:r>
            <a:endParaRPr lang="fr-FR" sz="2400" i="1" dirty="0">
              <a:solidFill>
                <a:srgbClr val="FF0000"/>
              </a:solidFill>
            </a:endParaRPr>
          </a:p>
          <a:p>
            <a:endParaRPr lang="fr-FR" sz="2400" i="1" dirty="0"/>
          </a:p>
        </p:txBody>
      </p:sp>
    </p:spTree>
    <p:extLst>
      <p:ext uri="{BB962C8B-B14F-4D97-AF65-F5344CB8AC3E}">
        <p14:creationId xmlns:p14="http://schemas.microsoft.com/office/powerpoint/2010/main" val="1795082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texte, équipement électronique&#10;&#10;Description générée automatiquement">
            <a:extLst>
              <a:ext uri="{FF2B5EF4-FFF2-40B4-BE49-F238E27FC236}">
                <a16:creationId xmlns:a16="http://schemas.microsoft.com/office/drawing/2014/main" id="{F49A95F5-1C2D-4AEE-8BE3-0BFE2DE57E5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" r="25230" b="85711"/>
          <a:stretch/>
        </p:blipFill>
        <p:spPr>
          <a:xfrm>
            <a:off x="0" y="1"/>
            <a:ext cx="9144000" cy="908719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DE0EDCDC-0530-4C91-A83B-DF3333BE7C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9320"/>
            <a:ext cx="1259632" cy="419877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00951753-7912-41E8-8E0D-DA0B86F1A2CE}"/>
              </a:ext>
            </a:extLst>
          </p:cNvPr>
          <p:cNvSpPr txBox="1">
            <a:spLocks/>
          </p:cNvSpPr>
          <p:nvPr/>
        </p:nvSpPr>
        <p:spPr>
          <a:xfrm>
            <a:off x="467543" y="283502"/>
            <a:ext cx="8424563" cy="86943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fr-FR" sz="3600" dirty="0" err="1">
                <a:solidFill>
                  <a:schemeClr val="tx2">
                    <a:lumMod val="50000"/>
                  </a:schemeClr>
                </a:solidFill>
              </a:rPr>
              <a:t>Targets</a:t>
            </a:r>
            <a:r>
              <a:rPr lang="fr-FR" sz="3600" dirty="0">
                <a:solidFill>
                  <a:schemeClr val="tx2">
                    <a:lumMod val="50000"/>
                  </a:schemeClr>
                </a:solidFill>
              </a:rPr>
              <a:t>? </a:t>
            </a:r>
            <a:r>
              <a:rPr lang="fr-FR" sz="2400" dirty="0">
                <a:solidFill>
                  <a:schemeClr val="tx2">
                    <a:lumMod val="50000"/>
                  </a:schemeClr>
                </a:solidFill>
              </a:rPr>
              <a:t>(description of the </a:t>
            </a:r>
            <a:r>
              <a:rPr lang="fr-FR" sz="2400" dirty="0" err="1">
                <a:solidFill>
                  <a:schemeClr val="tx2">
                    <a:lumMod val="50000"/>
                  </a:schemeClr>
                </a:solidFill>
              </a:rPr>
              <a:t>market</a:t>
            </a:r>
            <a:r>
              <a:rPr lang="fr-FR" sz="2400" dirty="0">
                <a:solidFill>
                  <a:schemeClr val="tx2">
                    <a:lumMod val="50000"/>
                  </a:schemeClr>
                </a:solidFill>
              </a:rPr>
              <a:t>)</a:t>
            </a: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E0A8FC12-192A-430A-8A94-33FCE0550178}"/>
              </a:ext>
            </a:extLst>
          </p:cNvPr>
          <p:cNvSpPr txBox="1">
            <a:spLocks/>
          </p:cNvSpPr>
          <p:nvPr/>
        </p:nvSpPr>
        <p:spPr>
          <a:xfrm>
            <a:off x="467543" y="1340768"/>
            <a:ext cx="8404691" cy="473992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49275" indent="-285750">
              <a:buFont typeface="Arial" panose="020B0604020202020204" pitchFamily="34" charset="0"/>
              <a:buChar char="•"/>
              <a:tabLst>
                <a:tab pos="270510" algn="l"/>
              </a:tabLst>
            </a:pPr>
            <a:r>
              <a:rPr lang="en-US" sz="1600" i="1" dirty="0">
                <a:solidFill>
                  <a:schemeClr val="tx2">
                    <a:lumMod val="50000"/>
                  </a:schemeClr>
                </a:solidFill>
              </a:rPr>
              <a:t>What is (are) the market(s) targeted by your project (size, major trends and macro-economic environment, segments, industry value chain)?</a:t>
            </a:r>
          </a:p>
          <a:p>
            <a:pPr marL="549275" indent="-285750">
              <a:buFont typeface="Arial" panose="020B0604020202020204" pitchFamily="34" charset="0"/>
              <a:buChar char="•"/>
              <a:tabLst>
                <a:tab pos="270510" algn="l"/>
              </a:tabLst>
            </a:pPr>
            <a:r>
              <a:rPr lang="en-US" sz="1600" i="1" dirty="0">
                <a:solidFill>
                  <a:schemeClr val="tx2">
                    <a:lumMod val="50000"/>
                  </a:schemeClr>
                </a:solidFill>
              </a:rPr>
              <a:t>What are the main existing or potential competitors and/or alternative offerings?</a:t>
            </a:r>
          </a:p>
          <a:p>
            <a:pPr marL="549275" indent="-285750">
              <a:buFont typeface="Arial" panose="020B0604020202020204" pitchFamily="34" charset="0"/>
              <a:buChar char="•"/>
              <a:tabLst>
                <a:tab pos="270510" algn="l"/>
              </a:tabLst>
            </a:pPr>
            <a:r>
              <a:rPr lang="en-US" sz="1600" i="1" dirty="0">
                <a:solidFill>
                  <a:schemeClr val="tx2">
                    <a:lumMod val="50000"/>
                  </a:schemeClr>
                </a:solidFill>
              </a:rPr>
              <a:t>Is the exploitation of the expected results dependent on existing patents? Who owns this IP?</a:t>
            </a:r>
            <a:endParaRPr lang="fr-FR" sz="1600" i="1" dirty="0">
              <a:solidFill>
                <a:schemeClr val="tx2">
                  <a:lumMod val="50000"/>
                </a:schemeClr>
              </a:solidFill>
            </a:endParaRPr>
          </a:p>
          <a:p>
            <a:pPr marL="263525" indent="0"/>
            <a:endParaRPr lang="fr-FR" sz="2400" i="1" dirty="0">
              <a:solidFill>
                <a:schemeClr val="tx2">
                  <a:lumMod val="50000"/>
                </a:schemeClr>
              </a:solidFill>
            </a:endParaRPr>
          </a:p>
          <a:p>
            <a:pPr marL="263525" indent="4763"/>
            <a:endParaRPr lang="fr-FR" sz="2400" i="1" dirty="0"/>
          </a:p>
        </p:txBody>
      </p:sp>
    </p:spTree>
    <p:extLst>
      <p:ext uri="{BB962C8B-B14F-4D97-AF65-F5344CB8AC3E}">
        <p14:creationId xmlns:p14="http://schemas.microsoft.com/office/powerpoint/2010/main" val="23948655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texte, équipement électronique&#10;&#10;Description générée automatiquement">
            <a:extLst>
              <a:ext uri="{FF2B5EF4-FFF2-40B4-BE49-F238E27FC236}">
                <a16:creationId xmlns:a16="http://schemas.microsoft.com/office/drawing/2014/main" id="{F49A95F5-1C2D-4AEE-8BE3-0BFE2DE57E5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" r="25230" b="85711"/>
          <a:stretch/>
        </p:blipFill>
        <p:spPr>
          <a:xfrm>
            <a:off x="0" y="1"/>
            <a:ext cx="9144000" cy="908719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DE0EDCDC-0530-4C91-A83B-DF3333BE7C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9320"/>
            <a:ext cx="1259632" cy="419877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488F78DD-0CC2-4A67-8A55-E12F5F551751}"/>
              </a:ext>
            </a:extLst>
          </p:cNvPr>
          <p:cNvSpPr txBox="1">
            <a:spLocks/>
          </p:cNvSpPr>
          <p:nvPr/>
        </p:nvSpPr>
        <p:spPr>
          <a:xfrm>
            <a:off x="467543" y="283502"/>
            <a:ext cx="8424563" cy="86943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fr-FR" sz="3600" dirty="0">
                <a:solidFill>
                  <a:schemeClr val="tx2">
                    <a:lumMod val="50000"/>
                  </a:schemeClr>
                </a:solidFill>
              </a:rPr>
              <a:t>How? </a:t>
            </a:r>
            <a:r>
              <a:rPr lang="fr-FR" sz="2400" dirty="0">
                <a:solidFill>
                  <a:schemeClr val="tx2">
                    <a:lumMod val="50000"/>
                  </a:schemeClr>
                </a:solidFill>
              </a:rPr>
              <a:t>(description of </a:t>
            </a:r>
            <a:r>
              <a:rPr lang="fr-FR" sz="2400" dirty="0" err="1">
                <a:solidFill>
                  <a:schemeClr val="tx2">
                    <a:lumMod val="50000"/>
                  </a:schemeClr>
                </a:solidFill>
              </a:rPr>
              <a:t>your</a:t>
            </a:r>
            <a:r>
              <a:rPr lang="fr-FR" sz="24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fr-FR" sz="2400" dirty="0" err="1">
                <a:solidFill>
                  <a:schemeClr val="tx2">
                    <a:lumMod val="50000"/>
                  </a:schemeClr>
                </a:solidFill>
              </a:rPr>
              <a:t>strategy</a:t>
            </a:r>
            <a:r>
              <a:rPr lang="fr-FR" sz="2400" dirty="0">
                <a:solidFill>
                  <a:schemeClr val="tx2">
                    <a:lumMod val="50000"/>
                  </a:schemeClr>
                </a:solidFill>
              </a:rPr>
              <a:t>)</a:t>
            </a: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098DD6E5-2F0A-430C-A6EA-54DCB1FE3414}"/>
              </a:ext>
            </a:extLst>
          </p:cNvPr>
          <p:cNvSpPr txBox="1">
            <a:spLocks/>
          </p:cNvSpPr>
          <p:nvPr/>
        </p:nvSpPr>
        <p:spPr>
          <a:xfrm>
            <a:off x="487416" y="1349421"/>
            <a:ext cx="8404691" cy="473992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49275" indent="-285750">
              <a:buFont typeface="Arial" panose="020B0604020202020204" pitchFamily="34" charset="0"/>
              <a:buChar char="•"/>
            </a:pPr>
            <a:r>
              <a:rPr lang="en-US" sz="1600" i="1" dirty="0">
                <a:solidFill>
                  <a:schemeClr val="tx2">
                    <a:lumMod val="50000"/>
                  </a:schemeClr>
                </a:solidFill>
              </a:rPr>
              <a:t>What is your business model? How will you sell your product/service/process? What is your ambition?</a:t>
            </a:r>
            <a:endParaRPr lang="fr-FR" sz="1600" i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2449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texte, équipement électronique&#10;&#10;Description générée automatiquement">
            <a:extLst>
              <a:ext uri="{FF2B5EF4-FFF2-40B4-BE49-F238E27FC236}">
                <a16:creationId xmlns:a16="http://schemas.microsoft.com/office/drawing/2014/main" id="{F49A95F5-1C2D-4AEE-8BE3-0BFE2DE57E5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" r="25230" b="85711"/>
          <a:stretch/>
        </p:blipFill>
        <p:spPr>
          <a:xfrm>
            <a:off x="0" y="1"/>
            <a:ext cx="9144000" cy="908719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DE0EDCDC-0530-4C91-A83B-DF3333BE7C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9320"/>
            <a:ext cx="1259632" cy="419877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D4E3C397-9D8F-42DD-A7DC-DB6572F5F2BD}"/>
              </a:ext>
            </a:extLst>
          </p:cNvPr>
          <p:cNvSpPr txBox="1">
            <a:spLocks/>
          </p:cNvSpPr>
          <p:nvPr/>
        </p:nvSpPr>
        <p:spPr>
          <a:xfrm>
            <a:off x="467543" y="283502"/>
            <a:ext cx="8424563" cy="86943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fr-FR" sz="3600" dirty="0" err="1">
                <a:solidFill>
                  <a:schemeClr val="tx2">
                    <a:lumMod val="50000"/>
                  </a:schemeClr>
                </a:solidFill>
              </a:rPr>
              <a:t>With</a:t>
            </a:r>
            <a:r>
              <a:rPr lang="fr-FR" sz="36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fr-FR" sz="3600" dirty="0" err="1">
                <a:solidFill>
                  <a:schemeClr val="tx2">
                    <a:lumMod val="50000"/>
                  </a:schemeClr>
                </a:solidFill>
              </a:rPr>
              <a:t>whom</a:t>
            </a:r>
            <a:r>
              <a:rPr lang="fr-FR" sz="3600" dirty="0">
                <a:solidFill>
                  <a:schemeClr val="tx2">
                    <a:lumMod val="50000"/>
                  </a:schemeClr>
                </a:solidFill>
              </a:rPr>
              <a:t>? </a:t>
            </a:r>
            <a:r>
              <a:rPr lang="fr-FR" sz="2400" dirty="0">
                <a:solidFill>
                  <a:schemeClr val="tx2">
                    <a:lumMod val="50000"/>
                  </a:schemeClr>
                </a:solidFill>
              </a:rPr>
              <a:t>(</a:t>
            </a:r>
            <a:r>
              <a:rPr lang="fr-FR" sz="2400" dirty="0" err="1">
                <a:solidFill>
                  <a:schemeClr val="tx2">
                    <a:lumMod val="50000"/>
                  </a:schemeClr>
                </a:solidFill>
              </a:rPr>
              <a:t>describe</a:t>
            </a:r>
            <a:r>
              <a:rPr lang="fr-FR" sz="2400" dirty="0">
                <a:solidFill>
                  <a:schemeClr val="tx2">
                    <a:lumMod val="50000"/>
                  </a:schemeClr>
                </a:solidFill>
              </a:rPr>
              <a:t> the consortium)</a:t>
            </a: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2E48B398-F065-4AC1-960A-CC5CD8E3BF55}"/>
              </a:ext>
            </a:extLst>
          </p:cNvPr>
          <p:cNvSpPr txBox="1">
            <a:spLocks/>
          </p:cNvSpPr>
          <p:nvPr/>
        </p:nvSpPr>
        <p:spPr>
          <a:xfrm>
            <a:off x="487416" y="1349421"/>
            <a:ext cx="8404691" cy="473992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49275" indent="-285750">
              <a:buFont typeface="Arial" panose="020B0604020202020204" pitchFamily="34" charset="0"/>
              <a:buChar char="•"/>
            </a:pPr>
            <a:r>
              <a:rPr lang="fr-FR" sz="1600" i="1" dirty="0" err="1">
                <a:solidFill>
                  <a:schemeClr val="tx2">
                    <a:lumMod val="50000"/>
                  </a:schemeClr>
                </a:solidFill>
              </a:rPr>
              <a:t>Partners</a:t>
            </a:r>
            <a:r>
              <a:rPr lang="fr-FR" sz="1600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fr-FR" sz="1600" i="1" dirty="0" err="1">
                <a:solidFill>
                  <a:schemeClr val="tx2">
                    <a:lumMod val="50000"/>
                  </a:schemeClr>
                </a:solidFill>
              </a:rPr>
              <a:t>already</a:t>
            </a:r>
            <a:r>
              <a:rPr lang="fr-FR" sz="1600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fr-FR" sz="1600" i="1" dirty="0" err="1">
                <a:solidFill>
                  <a:schemeClr val="tx2">
                    <a:lumMod val="50000"/>
                  </a:schemeClr>
                </a:solidFill>
              </a:rPr>
              <a:t>identified</a:t>
            </a:r>
            <a:endParaRPr lang="fr-FR" sz="1600" i="1" dirty="0">
              <a:solidFill>
                <a:schemeClr val="tx2">
                  <a:lumMod val="50000"/>
                </a:schemeClr>
              </a:solidFill>
            </a:endParaRPr>
          </a:p>
          <a:p>
            <a:pPr marL="263525" indent="4763"/>
            <a:endParaRPr lang="fr-FR" i="1" dirty="0">
              <a:solidFill>
                <a:schemeClr val="tx2">
                  <a:lumMod val="50000"/>
                </a:schemeClr>
              </a:solidFill>
            </a:endParaRPr>
          </a:p>
          <a:p>
            <a:pPr marL="263525" indent="4763"/>
            <a:endParaRPr lang="fr-FR" i="1" dirty="0"/>
          </a:p>
        </p:txBody>
      </p:sp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AF531821-0362-4706-9BB4-A4CE93B681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7356098"/>
              </p:ext>
            </p:extLst>
          </p:nvPr>
        </p:nvGraphicFramePr>
        <p:xfrm>
          <a:off x="791580" y="1840865"/>
          <a:ext cx="7560840" cy="15881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79849">
                  <a:extLst>
                    <a:ext uri="{9D8B030D-6E8A-4147-A177-3AD203B41FA5}">
                      <a16:colId xmlns:a16="http://schemas.microsoft.com/office/drawing/2014/main" val="2420466206"/>
                    </a:ext>
                  </a:extLst>
                </a:gridCol>
                <a:gridCol w="4080991">
                  <a:extLst>
                    <a:ext uri="{9D8B030D-6E8A-4147-A177-3AD203B41FA5}">
                      <a16:colId xmlns:a16="http://schemas.microsoft.com/office/drawing/2014/main" val="977066946"/>
                    </a:ext>
                  </a:extLst>
                </a:gridCol>
              </a:tblGrid>
              <a:tr h="368935">
                <a:tc>
                  <a:txBody>
                    <a:bodyPr/>
                    <a:lstStyle/>
                    <a:p>
                      <a:pPr algn="just">
                        <a:tabLst>
                          <a:tab pos="180340" algn="l"/>
                        </a:tabLst>
                      </a:pPr>
                      <a:r>
                        <a:rPr lang="fr-BE" sz="16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Name of the </a:t>
                      </a:r>
                      <a:r>
                        <a:rPr lang="fr-BE" sz="16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partner</a:t>
                      </a:r>
                      <a:r>
                        <a:rPr lang="fr-BE" sz="16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 and </a:t>
                      </a:r>
                      <a:r>
                        <a:rPr lang="fr-BE" sz="16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company</a:t>
                      </a:r>
                      <a:endParaRPr lang="fr-FR" sz="16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180340" algn="l"/>
                        </a:tabLst>
                      </a:pPr>
                      <a:r>
                        <a:rPr lang="en-US" sz="16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Contribution to the project</a:t>
                      </a:r>
                      <a:endParaRPr lang="fr-FR" sz="16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6464339"/>
                  </a:ext>
                </a:extLst>
              </a:tr>
              <a:tr h="50165">
                <a:tc>
                  <a:txBody>
                    <a:bodyPr/>
                    <a:lstStyle/>
                    <a:p>
                      <a:pPr algn="just">
                        <a:tabLst>
                          <a:tab pos="180340" algn="l"/>
                        </a:tabLst>
                      </a:pPr>
                      <a:r>
                        <a:rPr lang="fr-FR" sz="16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Partner 1</a:t>
                      </a:r>
                      <a:endParaRPr lang="fr-FR" sz="16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180340" algn="l"/>
                        </a:tabLst>
                      </a:pPr>
                      <a:r>
                        <a:rPr lang="fr-FR" sz="16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fr-FR" sz="16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3617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tabLst>
                          <a:tab pos="180340" algn="l"/>
                        </a:tabLst>
                      </a:pPr>
                      <a:r>
                        <a:rPr lang="fr-FR" sz="16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Partner 2</a:t>
                      </a:r>
                      <a:endParaRPr lang="fr-FR" sz="16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180340" algn="l"/>
                        </a:tabLst>
                      </a:pPr>
                      <a:r>
                        <a:rPr lang="fr-FR" sz="16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fr-FR" sz="16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85939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tabLst>
                          <a:tab pos="180340" algn="l"/>
                        </a:tabLst>
                      </a:pPr>
                      <a:r>
                        <a:rPr lang="fr-FR" sz="16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fr-FR" sz="16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180340" algn="l"/>
                        </a:tabLst>
                      </a:pPr>
                      <a:r>
                        <a:rPr lang="fr-FR" sz="16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fr-FR" sz="16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19566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tabLst>
                          <a:tab pos="180340" algn="l"/>
                        </a:tabLst>
                      </a:pPr>
                      <a:r>
                        <a:rPr lang="fr-FR" sz="16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fr-FR" sz="16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180340" algn="l"/>
                        </a:tabLst>
                      </a:pPr>
                      <a:r>
                        <a:rPr lang="fr-FR" sz="16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fr-FR" sz="16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77656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tabLst>
                          <a:tab pos="180340" algn="l"/>
                        </a:tabLst>
                      </a:pPr>
                      <a:r>
                        <a:rPr lang="fr-FR" sz="16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fr-FR" sz="16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180340" algn="l"/>
                        </a:tabLst>
                      </a:pPr>
                      <a:r>
                        <a:rPr lang="fr-FR" sz="16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fr-FR" sz="16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8912032"/>
                  </a:ext>
                </a:extLst>
              </a:tr>
            </a:tbl>
          </a:graphicData>
        </a:graphic>
      </p:graphicFrame>
      <p:sp>
        <p:nvSpPr>
          <p:cNvPr id="8" name="ZoneTexte 7">
            <a:extLst>
              <a:ext uri="{FF2B5EF4-FFF2-40B4-BE49-F238E27FC236}">
                <a16:creationId xmlns:a16="http://schemas.microsoft.com/office/drawing/2014/main" id="{428FD771-954C-4ECB-AAC4-8C40E508D870}"/>
              </a:ext>
            </a:extLst>
          </p:cNvPr>
          <p:cNvSpPr txBox="1"/>
          <p:nvPr/>
        </p:nvSpPr>
        <p:spPr>
          <a:xfrm>
            <a:off x="647658" y="3928174"/>
            <a:ext cx="784868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n-US" sz="1600" i="1" dirty="0">
                <a:solidFill>
                  <a:schemeClr val="tx2">
                    <a:lumMod val="50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Missing partners: What skills in Wallonia or outside Wallonia are you looking for to complete your consortium and bring your project to success?</a:t>
            </a:r>
            <a:r>
              <a:rPr lang="fr-BE" sz="1600" i="1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fr-FR" sz="1600" i="1" dirty="0">
              <a:effectLst/>
              <a:latin typeface="+mn-lt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622834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266A9552F3A1B4AA79AF6582DB3251A" ma:contentTypeVersion="0" ma:contentTypeDescription="Crée un document." ma:contentTypeScope="" ma:versionID="32470baf333de1068391c163ff6e27b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725556e226339e299f641428cbda8b1c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ADC41A9-16A5-4792-AF46-5DAC6B07570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EB06D50-ECE6-4DDA-A489-931672B28C5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B1647A9B-ABE3-4AF9-9E0D-DF48F0FD9DB4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567</Words>
  <Application>Microsoft Office PowerPoint</Application>
  <PresentationFormat>On-screen Show (4:3)</PresentationFormat>
  <Paragraphs>63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Lato</vt:lpstr>
      <vt:lpstr>Times New Roman</vt:lpstr>
      <vt:lpstr>Wingdings</vt:lpstr>
      <vt:lpstr>Thème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Benjamin Harpigny</dc:creator>
  <cp:lastModifiedBy>Loic Germain</cp:lastModifiedBy>
  <cp:revision>342</cp:revision>
  <cp:lastPrinted>2016-06-21T08:09:21Z</cp:lastPrinted>
  <dcterms:created xsi:type="dcterms:W3CDTF">2016-06-21T08:02:17Z</dcterms:created>
  <dcterms:modified xsi:type="dcterms:W3CDTF">2024-11-22T10:46:40Z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0x0101000266A9552F3A1B4AA79AF6582DB3251A</vt:lpwstr>
  </property>
</Properties>
</file>